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4"/>
  </p:notesMasterIdLst>
  <p:handoutMasterIdLst>
    <p:handoutMasterId r:id="rId45"/>
  </p:handoutMasterIdLst>
  <p:sldIdLst>
    <p:sldId id="359" r:id="rId2"/>
    <p:sldId id="505" r:id="rId3"/>
    <p:sldId id="506" r:id="rId4"/>
    <p:sldId id="507" r:id="rId5"/>
    <p:sldId id="436" r:id="rId6"/>
    <p:sldId id="485" r:id="rId7"/>
    <p:sldId id="519" r:id="rId8"/>
    <p:sldId id="437" r:id="rId9"/>
    <p:sldId id="487" r:id="rId10"/>
    <p:sldId id="438" r:id="rId11"/>
    <p:sldId id="479" r:id="rId12"/>
    <p:sldId id="440" r:id="rId13"/>
    <p:sldId id="441" r:id="rId14"/>
    <p:sldId id="443" r:id="rId15"/>
    <p:sldId id="442" r:id="rId16"/>
    <p:sldId id="444" r:id="rId17"/>
    <p:sldId id="509" r:id="rId18"/>
    <p:sldId id="510" r:id="rId19"/>
    <p:sldId id="447" r:id="rId20"/>
    <p:sldId id="448" r:id="rId21"/>
    <p:sldId id="449" r:id="rId22"/>
    <p:sldId id="450" r:id="rId23"/>
    <p:sldId id="477" r:id="rId24"/>
    <p:sldId id="491" r:id="rId25"/>
    <p:sldId id="452" r:id="rId26"/>
    <p:sldId id="494" r:id="rId27"/>
    <p:sldId id="511" r:id="rId28"/>
    <p:sldId id="512" r:id="rId29"/>
    <p:sldId id="513" r:id="rId30"/>
    <p:sldId id="514" r:id="rId31"/>
    <p:sldId id="516" r:id="rId32"/>
    <p:sldId id="517" r:id="rId33"/>
    <p:sldId id="515" r:id="rId34"/>
    <p:sldId id="518" r:id="rId35"/>
    <p:sldId id="457" r:id="rId36"/>
    <p:sldId id="458" r:id="rId37"/>
    <p:sldId id="459" r:id="rId38"/>
    <p:sldId id="478" r:id="rId39"/>
    <p:sldId id="462" r:id="rId40"/>
    <p:sldId id="463" r:id="rId41"/>
    <p:sldId id="520" r:id="rId42"/>
    <p:sldId id="508" r:id="rId4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FFEA"/>
    <a:srgbClr val="FFFFCC"/>
    <a:srgbClr val="99FFCC"/>
    <a:srgbClr val="FDDDD7"/>
    <a:srgbClr val="FCDBD4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6D0B4-6968-4F79-8974-4EFF6AD411E5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4B002-A3C4-4512-876C-158A5D55D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39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B978-EDFE-4B77-B8A1-50C342AF9C6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79D0-5262-4330-B56E-7DCAFEE740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6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7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6471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78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24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4804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8090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20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003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30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200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B34C40-F421-4492-BFE2-8BEC4B7623F6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86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CB1A5DA-6CC5-4AF5-B2B2-F09C11C76C1E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0BB1C66-FA8D-4808-9D8E-AE1AD44AB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  <a:alpha val="96000"/>
              </a:schemeClr>
            </a:gs>
            <a:gs pos="0">
              <a:schemeClr val="accent4">
                <a:lumMod val="0"/>
                <a:lumOff val="100000"/>
              </a:schemeClr>
            </a:gs>
            <a:gs pos="76000">
              <a:srgbClr val="FFCC99">
                <a:lumMod val="6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42"/>
          <p:cNvSpPr/>
          <p:nvPr/>
        </p:nvSpPr>
        <p:spPr>
          <a:xfrm>
            <a:off x="-1" y="-154934"/>
            <a:ext cx="6558599" cy="4328711"/>
          </a:xfrm>
          <a:custGeom>
            <a:avLst/>
            <a:gdLst>
              <a:gd name="connsiteX0" fmla="*/ 0 w 6648038"/>
              <a:gd name="connsiteY0" fmla="*/ 0 h 4841115"/>
              <a:gd name="connsiteX1" fmla="*/ 1162864 w 6648038"/>
              <a:gd name="connsiteY1" fmla="*/ 0 h 4841115"/>
              <a:gd name="connsiteX2" fmla="*/ 6648038 w 6648038"/>
              <a:gd name="connsiteY2" fmla="*/ 3223965 h 4841115"/>
              <a:gd name="connsiteX3" fmla="*/ 3570444 w 6648038"/>
              <a:gd name="connsiteY3" fmla="*/ 4841115 h 4841115"/>
              <a:gd name="connsiteX4" fmla="*/ 0 w 6648038"/>
              <a:gd name="connsiteY4" fmla="*/ 2862839 h 484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8038" h="4841115">
                <a:moveTo>
                  <a:pt x="0" y="0"/>
                </a:moveTo>
                <a:lnTo>
                  <a:pt x="1162864" y="0"/>
                </a:lnTo>
                <a:lnTo>
                  <a:pt x="6648038" y="3223965"/>
                </a:lnTo>
                <a:lnTo>
                  <a:pt x="3570444" y="4841115"/>
                </a:lnTo>
                <a:lnTo>
                  <a:pt x="0" y="2862839"/>
                </a:lnTo>
                <a:close/>
              </a:path>
            </a:pathLst>
          </a:custGeom>
          <a:gradFill flip="none" rotWithShape="1">
            <a:gsLst>
              <a:gs pos="0">
                <a:srgbClr val="04BEFE">
                  <a:alpha val="52000"/>
                </a:srgbClr>
              </a:gs>
              <a:gs pos="100000">
                <a:srgbClr val="4498EC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-1" y="1218884"/>
            <a:ext cx="4934380" cy="4524942"/>
          </a:xfrm>
          <a:custGeom>
            <a:avLst/>
            <a:gdLst>
              <a:gd name="connsiteX0" fmla="*/ 0 w 4927653"/>
              <a:gd name="connsiteY0" fmla="*/ 0 h 4464186"/>
              <a:gd name="connsiteX1" fmla="*/ 4927653 w 4927653"/>
              <a:gd name="connsiteY1" fmla="*/ 2867161 h 4464186"/>
              <a:gd name="connsiteX2" fmla="*/ 4357741 w 4927653"/>
              <a:gd name="connsiteY2" fmla="*/ 3164023 h 4464186"/>
              <a:gd name="connsiteX3" fmla="*/ 2228903 w 4927653"/>
              <a:gd name="connsiteY3" fmla="*/ 4272099 h 4464186"/>
              <a:gd name="connsiteX4" fmla="*/ 1984428 w 4927653"/>
              <a:gd name="connsiteY4" fmla="*/ 4392749 h 4464186"/>
              <a:gd name="connsiteX5" fmla="*/ 1857428 w 4927653"/>
              <a:gd name="connsiteY5" fmla="*/ 4464186 h 4464186"/>
              <a:gd name="connsiteX6" fmla="*/ 0 w 4927653"/>
              <a:gd name="connsiteY6" fmla="*/ 3491824 h 446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7653" h="4464186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2228903" y="4272099"/>
                </a:lnTo>
                <a:lnTo>
                  <a:pt x="1984428" y="4392749"/>
                </a:lnTo>
                <a:lnTo>
                  <a:pt x="1857428" y="4464186"/>
                </a:lnTo>
                <a:lnTo>
                  <a:pt x="0" y="3491824"/>
                </a:lnTo>
                <a:close/>
              </a:path>
            </a:pathLst>
          </a:custGeom>
          <a:solidFill>
            <a:srgbClr val="29C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-1" y="1218886"/>
            <a:ext cx="4934380" cy="3207084"/>
          </a:xfrm>
          <a:custGeom>
            <a:avLst/>
            <a:gdLst>
              <a:gd name="connsiteX0" fmla="*/ 0 w 4927653"/>
              <a:gd name="connsiteY0" fmla="*/ 0 h 3164023"/>
              <a:gd name="connsiteX1" fmla="*/ 4927653 w 4927653"/>
              <a:gd name="connsiteY1" fmla="*/ 2867161 h 3164023"/>
              <a:gd name="connsiteX2" fmla="*/ 4357741 w 4927653"/>
              <a:gd name="connsiteY2" fmla="*/ 3164023 h 3164023"/>
              <a:gd name="connsiteX3" fmla="*/ 0 w 4927653"/>
              <a:gd name="connsiteY3" fmla="*/ 627164 h 31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53" h="3164023">
                <a:moveTo>
                  <a:pt x="0" y="0"/>
                </a:moveTo>
                <a:lnTo>
                  <a:pt x="4927653" y="2867161"/>
                </a:lnTo>
                <a:lnTo>
                  <a:pt x="4357741" y="3164023"/>
                </a:lnTo>
                <a:lnTo>
                  <a:pt x="0" y="627164"/>
                </a:lnTo>
                <a:close/>
              </a:path>
            </a:pathLst>
          </a:custGeom>
          <a:gradFill flip="none" rotWithShape="1">
            <a:gsLst>
              <a:gs pos="0">
                <a:srgbClr val="38CAFE"/>
              </a:gs>
              <a:gs pos="53000">
                <a:srgbClr val="A9E8FF">
                  <a:alpha val="4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-41405" y="1255412"/>
            <a:ext cx="12233405" cy="5200717"/>
          </a:xfrm>
          <a:custGeom>
            <a:avLst/>
            <a:gdLst>
              <a:gd name="connsiteX0" fmla="*/ 10215615 w 12175385"/>
              <a:gd name="connsiteY0" fmla="*/ 0 h 5132388"/>
              <a:gd name="connsiteX1" fmla="*/ 12175385 w 12175385"/>
              <a:gd name="connsiteY1" fmla="*/ 1133839 h 5132388"/>
              <a:gd name="connsiteX2" fmla="*/ 12175385 w 12175385"/>
              <a:gd name="connsiteY2" fmla="*/ 1914889 h 5132388"/>
              <a:gd name="connsiteX3" fmla="*/ 10215615 w 12175385"/>
              <a:gd name="connsiteY3" fmla="*/ 781050 h 5132388"/>
              <a:gd name="connsiteX4" fmla="*/ 1857428 w 12175385"/>
              <a:gd name="connsiteY4" fmla="*/ 5132388 h 5132388"/>
              <a:gd name="connsiteX5" fmla="*/ 0 w 12175385"/>
              <a:gd name="connsiteY5" fmla="*/ 4157340 h 5132388"/>
              <a:gd name="connsiteX6" fmla="*/ 0 w 12175385"/>
              <a:gd name="connsiteY6" fmla="*/ 3376290 h 5132388"/>
              <a:gd name="connsiteX7" fmla="*/ 1857428 w 12175385"/>
              <a:gd name="connsiteY7" fmla="*/ 4351338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5385" h="5132388">
                <a:moveTo>
                  <a:pt x="10215615" y="0"/>
                </a:moveTo>
                <a:lnTo>
                  <a:pt x="12175385" y="1133839"/>
                </a:lnTo>
                <a:lnTo>
                  <a:pt x="12175385" y="1914889"/>
                </a:lnTo>
                <a:lnTo>
                  <a:pt x="10215615" y="781050"/>
                </a:lnTo>
                <a:lnTo>
                  <a:pt x="1857428" y="5132388"/>
                </a:lnTo>
                <a:lnTo>
                  <a:pt x="0" y="4157340"/>
                </a:lnTo>
                <a:lnTo>
                  <a:pt x="0" y="3376290"/>
                </a:lnTo>
                <a:lnTo>
                  <a:pt x="1857428" y="4351338"/>
                </a:lnTo>
                <a:close/>
              </a:path>
            </a:pathLst>
          </a:custGeom>
          <a:solidFill>
            <a:srgbClr val="B3F4FF"/>
          </a:solidFill>
          <a:ln>
            <a:noFill/>
          </a:ln>
          <a:effectLst>
            <a:outerShdw blurRad="76200" dist="50800" dir="5400000" algn="tl" rotWithShape="0">
              <a:schemeClr val="accent1">
                <a:lumMod val="75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>
            <a:off x="1" y="5470207"/>
            <a:ext cx="1863610" cy="1387793"/>
          </a:xfrm>
          <a:custGeom>
            <a:avLst/>
            <a:gdLst>
              <a:gd name="connsiteX0" fmla="*/ 0 w 1863609"/>
              <a:gd name="connsiteY0" fmla="*/ 0 h 1387792"/>
              <a:gd name="connsiteX1" fmla="*/ 1863609 w 1863609"/>
              <a:gd name="connsiteY1" fmla="*/ 990256 h 1387792"/>
              <a:gd name="connsiteX2" fmla="*/ 1113400 w 1863609"/>
              <a:gd name="connsiteY2" fmla="*/ 1387792 h 1387792"/>
              <a:gd name="connsiteX3" fmla="*/ 0 w 1863609"/>
              <a:gd name="connsiteY3" fmla="*/ 1387792 h 138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609" h="1387792">
                <a:moveTo>
                  <a:pt x="0" y="0"/>
                </a:moveTo>
                <a:lnTo>
                  <a:pt x="1863609" y="990256"/>
                </a:lnTo>
                <a:lnTo>
                  <a:pt x="1113400" y="1387792"/>
                </a:lnTo>
                <a:lnTo>
                  <a:pt x="0" y="1387792"/>
                </a:lnTo>
                <a:close/>
              </a:path>
            </a:pathLst>
          </a:custGeom>
          <a:solidFill>
            <a:srgbClr val="55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-270605" y="3803782"/>
            <a:ext cx="38553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spc="200" dirty="0" smtClean="0">
                <a:ln w="0">
                  <a:noFill/>
                </a:ln>
                <a:solidFill>
                  <a:schemeClr val="bg1"/>
                </a:solidFill>
                <a:latin typeface="Arial Rounded MT Bold" pitchFamily="34" charset="0"/>
                <a:cs typeface="Aharoni" panose="02010803020104030203" pitchFamily="2" charset="-79"/>
              </a:rPr>
              <a:t>KVK</a:t>
            </a:r>
            <a:r>
              <a:rPr lang="en-US" sz="2400" b="1" spc="200" dirty="0">
                <a:ln w="0">
                  <a:noFill/>
                </a:ln>
                <a:solidFill>
                  <a:schemeClr val="bg1"/>
                </a:solidFill>
                <a:latin typeface="Arial Rounded MT Bold" pitchFamily="34" charset="0"/>
                <a:cs typeface="Aharoni" panose="02010803020104030203" pitchFamily="2" charset="-79"/>
              </a:rPr>
              <a:t>, </a:t>
            </a:r>
            <a:r>
              <a:rPr lang="en-US" sz="2400" b="1" spc="200" dirty="0" smtClean="0">
                <a:ln w="0">
                  <a:noFill/>
                </a:ln>
                <a:solidFill>
                  <a:schemeClr val="bg1"/>
                </a:solidFill>
                <a:latin typeface="Arial Rounded MT Bold" pitchFamily="34" charset="0"/>
                <a:cs typeface="Aharoni" panose="02010803020104030203" pitchFamily="2" charset="-79"/>
              </a:rPr>
              <a:t>Name</a:t>
            </a:r>
            <a:endParaRPr lang="en-US" sz="2400" b="1" cap="none" spc="200" dirty="0">
              <a:ln w="0">
                <a:noFill/>
              </a:ln>
              <a:solidFill>
                <a:schemeClr val="bg1"/>
              </a:solidFill>
              <a:latin typeface="Arial Rounded MT Bold" pitchFamily="34" charset="0"/>
              <a:cs typeface="Aharoni" panose="02010803020104030203" pitchFamily="2" charset="-79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70709" y="520281"/>
            <a:ext cx="39252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endParaRPr lang="en-US" sz="3200" b="1" cap="none" spc="0" dirty="0">
              <a:ln w="0">
                <a:noFill/>
              </a:ln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299C92E-42EC-4404-B4E1-9D5BE927E120}"/>
              </a:ext>
            </a:extLst>
          </p:cNvPr>
          <p:cNvSpPr txBox="1"/>
          <p:nvPr/>
        </p:nvSpPr>
        <p:spPr>
          <a:xfrm rot="19957745">
            <a:off x="1053219" y="4191694"/>
            <a:ext cx="77020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Annual Action Plan </a:t>
            </a:r>
            <a:r>
              <a:rPr lang="en-IN" sz="28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Workshop of </a:t>
            </a:r>
            <a:r>
              <a:rPr lang="en-IN" sz="28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KVK’s</a:t>
            </a:r>
            <a:r>
              <a:rPr lang="en-IN" sz="2400" b="1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IN" sz="2400" b="1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EDC192-A330-4EF6-B283-EB61A4A076FA}"/>
              </a:ext>
            </a:extLst>
          </p:cNvPr>
          <p:cNvSpPr txBox="1"/>
          <p:nvPr/>
        </p:nvSpPr>
        <p:spPr>
          <a:xfrm rot="19938029">
            <a:off x="7523503" y="2055386"/>
            <a:ext cx="31741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Date, 202--</a:t>
            </a:r>
            <a:endParaRPr lang="en-IN" sz="2400" b="1" dirty="0">
              <a:solidFill>
                <a:srgbClr val="C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41D1DB3-CED6-41FD-87A1-D196CB24A2EC}"/>
              </a:ext>
            </a:extLst>
          </p:cNvPr>
          <p:cNvSpPr txBox="1"/>
          <p:nvPr/>
        </p:nvSpPr>
        <p:spPr>
          <a:xfrm>
            <a:off x="8414994" y="4812918"/>
            <a:ext cx="3524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 Black" pitchFamily="34" charset="0"/>
                <a:ea typeface="Segoe UI Black" pitchFamily="34" charset="0"/>
                <a:cs typeface="Segoe UI Black" pitchFamily="34" charset="0"/>
              </a:rPr>
              <a:t>Head Name</a:t>
            </a:r>
            <a:endParaRPr lang="en-US" sz="2400" b="1" dirty="0">
              <a:solidFill>
                <a:srgbClr val="008000"/>
              </a:solidFill>
              <a:latin typeface="Arial Black" pitchFamily="34" charset="0"/>
              <a:ea typeface="Segoe UI Black" pitchFamily="34" charset="0"/>
              <a:cs typeface="Segoe UI Black" pitchFamily="34" charset="0"/>
            </a:endParaRP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Bahnschrift SemiBold" pitchFamily="34" charset="0"/>
              </a:rPr>
              <a:t>Senior Scientist &amp; Head</a:t>
            </a:r>
            <a:endParaRPr lang="en-US" sz="1800" b="1" dirty="0">
              <a:solidFill>
                <a:srgbClr val="002060"/>
              </a:solidFill>
              <a:latin typeface="Bahnschrift SemiBold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D5430B8-2987-408B-B3AC-E5DCED92BD3D}"/>
              </a:ext>
            </a:extLst>
          </p:cNvPr>
          <p:cNvSpPr txBox="1"/>
          <p:nvPr/>
        </p:nvSpPr>
        <p:spPr>
          <a:xfrm>
            <a:off x="2587818" y="1113854"/>
            <a:ext cx="6974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 to 31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Dec-20-----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67CCAB20-0788-4772-8B0F-59F27709345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62" y="3027661"/>
            <a:ext cx="695221" cy="691054"/>
          </a:xfrm>
          <a:prstGeom prst="rect">
            <a:avLst/>
          </a:prstGeom>
          <a:noFill/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0C85410-FDCF-4FCC-9ACB-51D75E2BCBF9}"/>
              </a:ext>
            </a:extLst>
          </p:cNvPr>
          <p:cNvSpPr txBox="1"/>
          <p:nvPr/>
        </p:nvSpPr>
        <p:spPr>
          <a:xfrm>
            <a:off x="9198426" y="4288231"/>
            <a:ext cx="1620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u="sng" dirty="0">
                <a:solidFill>
                  <a:srgbClr val="7030A0"/>
                </a:solidFill>
              </a:rPr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8060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63480"/>
              </p:ext>
            </p:extLst>
          </p:nvPr>
        </p:nvGraphicFramePr>
        <p:xfrm>
          <a:off x="327096" y="969392"/>
          <a:ext cx="11572804" cy="507217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11227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2651117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  <a:gridCol w="5710460"/>
              </a:tblGrid>
              <a:tr h="38556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20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Problem Identified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Objectives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Micro-farming Situation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355905">
                <a:tc rowSpan="3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Treatments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IN" sz="1800" b="1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355905">
                <a:tc vMerge="1">
                  <a:txBody>
                    <a:bodyPr/>
                    <a:lstStyle/>
                    <a:p>
                      <a:pPr algn="l"/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355905">
                <a:tc vMerge="1">
                  <a:txBody>
                    <a:bodyPr/>
                    <a:lstStyle/>
                    <a:p>
                      <a:pPr algn="l"/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(T3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 smtClean="0">
                          <a:latin typeface="Arial Narrow" pitchFamily="34" charset="0"/>
                        </a:rPr>
                        <a:t>Year</a:t>
                      </a:r>
                      <a:r>
                        <a:rPr lang="en-IN" sz="1800" b="1" baseline="0" dirty="0" smtClean="0">
                          <a:latin typeface="Arial Narrow" pitchFamily="34" charset="0"/>
                        </a:rPr>
                        <a:t> of Start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IN" sz="1800" b="1" dirty="0" smtClean="0">
                          <a:latin typeface="Arial Narrow" pitchFamily="34" charset="0"/>
                        </a:rPr>
                        <a:t>Area (ha)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No. of Trials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IN" sz="1800" b="1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55905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Source of Technology 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62283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Critical Inputs to be used and its </a:t>
                      </a:r>
                      <a:r>
                        <a:rPr lang="en-US" sz="1800" b="1" dirty="0" smtClean="0">
                          <a:latin typeface="Arial Narrow" pitchFamily="34" charset="0"/>
                        </a:rPr>
                        <a:t>Cost </a:t>
                      </a:r>
                      <a:r>
                        <a:rPr lang="en-US" sz="1800" b="1" dirty="0">
                          <a:latin typeface="Arial Narrow" pitchFamily="34" charset="0"/>
                        </a:rPr>
                        <a:t>in Rs.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378259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</a:rPr>
                        <a:t>Observations to be recorded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01874"/>
            <a:ext cx="12192000" cy="64631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ahnschrift SemiBold SemiConden" pitchFamily="34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Continue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---- 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Discipline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5768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8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22123"/>
              </p:ext>
            </p:extLst>
          </p:nvPr>
        </p:nvGraphicFramePr>
        <p:xfrm>
          <a:off x="351630" y="973071"/>
          <a:ext cx="11649005" cy="53344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32371">
                  <a:extLst>
                    <a:ext uri="{9D8B030D-6E8A-4147-A177-3AD203B41FA5}">
                      <a16:colId xmlns:a16="http://schemas.microsoft.com/office/drawing/2014/main" xmlns="" val="3678599486"/>
                    </a:ext>
                  </a:extLst>
                </a:gridCol>
                <a:gridCol w="2668574">
                  <a:extLst>
                    <a:ext uri="{9D8B030D-6E8A-4147-A177-3AD203B41FA5}">
                      <a16:colId xmlns:a16="http://schemas.microsoft.com/office/drawing/2014/main" xmlns="" val="2051853226"/>
                    </a:ext>
                  </a:extLst>
                </a:gridCol>
                <a:gridCol w="5748060"/>
              </a:tblGrid>
              <a:tr h="568948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18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n-US" sz="18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2884393"/>
                  </a:ext>
                </a:extLst>
              </a:tr>
              <a:tr h="2968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Problem Identified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1428343"/>
                  </a:ext>
                </a:extLst>
              </a:tr>
              <a:tr h="2968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Objectives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665563"/>
                  </a:ext>
                </a:extLst>
              </a:tr>
              <a:tr h="2968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Micro-farming Situation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505999"/>
                  </a:ext>
                </a:extLst>
              </a:tr>
              <a:tr h="296842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Arial Narrow" pitchFamily="34" charset="0"/>
                        </a:rPr>
                        <a:t>Year of Start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Treatments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baseline="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80719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(T3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6842"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Arial Narrow" pitchFamily="34" charset="0"/>
                        </a:rPr>
                        <a:t>Area (ha)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842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No. of Trials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7658449"/>
                  </a:ext>
                </a:extLst>
              </a:tr>
              <a:tr h="257983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Source of Technology 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7127982"/>
                  </a:ext>
                </a:extLst>
              </a:tr>
              <a:tr h="51947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Critical Inputs to be used and its </a:t>
                      </a:r>
                      <a:r>
                        <a:rPr lang="en-US" sz="1600" b="1" dirty="0" smtClean="0">
                          <a:latin typeface="Arial Narrow" pitchFamily="34" charset="0"/>
                        </a:rPr>
                        <a:t>Cost </a:t>
                      </a:r>
                      <a:r>
                        <a:rPr lang="en-US" sz="1600" b="1" dirty="0">
                          <a:latin typeface="Arial Narrow" pitchFamily="34" charset="0"/>
                        </a:rPr>
                        <a:t>in Rs.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7815649"/>
                  </a:ext>
                </a:extLst>
              </a:tr>
              <a:tr h="74210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latin typeface="Arial Narrow" pitchFamily="34" charset="0"/>
                        </a:rPr>
                        <a:t>Observations to be recorded</a:t>
                      </a:r>
                      <a:endParaRPr lang="en-IN" sz="16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6433968"/>
                  </a:ext>
                </a:extLst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01874"/>
            <a:ext cx="12192000" cy="646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Bahnschrift SemiBold SemiConden" pitchFamily="34" charset="0"/>
                <a:ea typeface="Arial Unicode MS" pitchFamily="34" charset="-128"/>
                <a:cs typeface="Times New Roman" pitchFamily="18" charset="0"/>
              </a:rPr>
              <a:t>II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--- </a:t>
            </a:r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(Discipline)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5768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8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610390"/>
              </p:ext>
            </p:extLst>
          </p:nvPr>
        </p:nvGraphicFramePr>
        <p:xfrm>
          <a:off x="285244" y="1091741"/>
          <a:ext cx="11626102" cy="4798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26016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400086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583174"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532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Problem Identified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532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Objectives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Micro-farming Situation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30426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Treatments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5287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Area (ha)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noProof="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Trials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kern="1200" dirty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Source of Technology 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32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to be used and its cost in Rs.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Observations to be recorded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204952"/>
            <a:ext cx="12192000" cy="6463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III.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(Discipline)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5768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8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866987"/>
              </p:ext>
            </p:extLst>
          </p:nvPr>
        </p:nvGraphicFramePr>
        <p:xfrm>
          <a:off x="283779" y="1062014"/>
          <a:ext cx="11650718" cy="4328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12564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538154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31417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29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Problem Identified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Objectives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29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Micro-farming Situation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29000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Treatments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Farmers Practice (T1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):</a:t>
                      </a:r>
                      <a:endParaRPr lang="en-GB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Assessed Practice (T2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Area (ha)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9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Trials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1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Source of Technology 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to be used and its cost in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321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Observations to be recorded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endParaRPr lang="en-IN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228979"/>
            <a:ext cx="12188829" cy="64631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IV.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(Discipline)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672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85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30477"/>
              </p:ext>
            </p:extLst>
          </p:nvPr>
        </p:nvGraphicFramePr>
        <p:xfrm>
          <a:off x="224629" y="1108185"/>
          <a:ext cx="11764170" cy="4693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81240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882930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34165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Problem Identified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Objectives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31537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Micro-farming Situation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263758">
                <a:tc rowSpan="3"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Treatments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315377">
                <a:tc vMerge="1">
                  <a:txBody>
                    <a:bodyPr/>
                    <a:lstStyle/>
                    <a:p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315377">
                <a:tc vMerge="1">
                  <a:txBody>
                    <a:bodyPr/>
                    <a:lstStyle/>
                    <a:p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(T3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9077032"/>
                  </a:ext>
                </a:extLst>
              </a:tr>
              <a:tr h="315377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Arial Narrow" pitchFamily="34" charset="0"/>
                        </a:rPr>
                        <a:t>Area (ha)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</a:tr>
              <a:tr h="31537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No. of Trials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1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15377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Source of Technology 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9845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Critical Inputs to be used and its cost in Rs.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19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Observations to be recorded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77425"/>
            <a:ext cx="12192000" cy="646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 anchor="ctr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V.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(Discipline)</a:t>
            </a:r>
            <a:endParaRPr lang="en-US" sz="3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291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5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81638"/>
              </p:ext>
            </p:extLst>
          </p:nvPr>
        </p:nvGraphicFramePr>
        <p:xfrm>
          <a:off x="450377" y="1021177"/>
          <a:ext cx="11268013" cy="435388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26654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141359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Title of OFT</a:t>
                      </a:r>
                      <a:endParaRPr lang="en-IN" sz="20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endParaRPr lang="en-US" sz="2000" b="1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Problem Identified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Objectives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Micro-farming Situation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39148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Treatments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Farmers Practice (T1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18955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Assessed Practice (T2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Area (ha)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Trials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endParaRPr lang="en-IN" sz="1800" b="1" kern="1200" dirty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27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Source of Technology 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73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to be used and its cost in Rs.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327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Observations to be recorded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192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" y="140796"/>
            <a:ext cx="12191999" cy="646313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 anchor="ctr">
            <a:spAutoFit/>
          </a:bodyPr>
          <a:lstStyle/>
          <a:p>
            <a:pPr indent="457097" algn="ctr" eaLnBrk="0" hangingPunct="0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VI 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(Discipline)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18148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528934"/>
              </p:ext>
            </p:extLst>
          </p:nvPr>
        </p:nvGraphicFramePr>
        <p:xfrm>
          <a:off x="221192" y="942650"/>
          <a:ext cx="11752572" cy="506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341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9061231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20084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Problem Identified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Objectives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30451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Micro-farming Situation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300340">
                <a:tc rowSpan="2"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Treatments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GB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826885">
                <a:tc vMerge="1">
                  <a:txBody>
                    <a:bodyPr/>
                    <a:lstStyle/>
                    <a:p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(T2):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r>
                        <a:rPr lang="en-IN" sz="1800" b="1" dirty="0" smtClean="0">
                          <a:latin typeface="Arial Narrow" pitchFamily="34" charset="0"/>
                        </a:rPr>
                        <a:t>Area (ha)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</a:tr>
              <a:tr h="30034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No. of Trials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0451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Source of Technology 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Critical Inputs to be used and its cost in Rs.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Observations to be recorded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F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53764"/>
            <a:ext cx="12192000" cy="6463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 anchor="ctr"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VII.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New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---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(Discipline)</a:t>
            </a:r>
            <a:endParaRPr lang="en-US" sz="36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0053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2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4627"/>
              </p:ext>
            </p:extLst>
          </p:nvPr>
        </p:nvGraphicFramePr>
        <p:xfrm>
          <a:off x="285244" y="1074807"/>
          <a:ext cx="11626102" cy="38690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2623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7813479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245993"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18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92" rtl="0" eaLnBrk="1" latinLnBrk="0" hangingPunct="1"/>
                      <a:endParaRPr lang="en-US" sz="1800" kern="12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532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Problem Identified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30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Objectives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Micro-farming Situation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30426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Treatments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21720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6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Trials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Source of Technology 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324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to be used and its cost in Rs.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304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Observations to be recorded</a:t>
                      </a:r>
                      <a:endParaRPr lang="en-IN" sz="16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204952"/>
            <a:ext cx="12192000" cy="6463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VIII.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New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(Discipline)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5768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19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23800"/>
              </p:ext>
            </p:extLst>
          </p:nvPr>
        </p:nvGraphicFramePr>
        <p:xfrm>
          <a:off x="260628" y="1205946"/>
          <a:ext cx="11650718" cy="3962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112564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538154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31417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 smtClean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29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Problem Identified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Objectives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29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Micro-farming Situation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48505999"/>
                  </a:ext>
                </a:extLst>
              </a:tr>
              <a:tr h="290005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Treatments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Farmers Practice (T1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):</a:t>
                      </a:r>
                      <a:endParaRPr lang="en-GB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Assessed Practice (T2</a:t>
                      </a:r>
                      <a:r>
                        <a:rPr lang="en-US" sz="18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):</a:t>
                      </a: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290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Trials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Source of Technology 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07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to be used and its cost in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321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Observations to be recorded</a:t>
                      </a: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228979"/>
            <a:ext cx="12188829" cy="646313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IX.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New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(Discipline)</a:t>
            </a:r>
            <a:endParaRPr lang="en-US" sz="3600" b="1" dirty="0">
              <a:solidFill>
                <a:schemeClr val="bg1"/>
              </a:solidFill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672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9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1311"/>
              </p:ext>
            </p:extLst>
          </p:nvPr>
        </p:nvGraphicFramePr>
        <p:xfrm>
          <a:off x="576777" y="1314014"/>
          <a:ext cx="11141612" cy="3782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580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050032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latin typeface="Arial Narrow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Assessment of Improved Groundnut stripper for stripping groundnut pods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Problem Identified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Objectives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Treatments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GB" sz="1800" b="1" i="0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No. of Trials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800" b="1" dirty="0">
                        <a:solidFill>
                          <a:srgbClr val="7030A0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273442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Source of Technology 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478523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Critical Inputs to be used and its cost in Rs.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55196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Observations to be recorded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7338" indent="-287338">
                        <a:buFont typeface="Arial" panose="020B0604020202020204" pitchFamily="34" charset="0"/>
                        <a:buChar char="•"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16717"/>
            <a:ext cx="12192000" cy="64631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 anchor="ctr">
            <a:spAutoFit/>
          </a:bodyPr>
          <a:lstStyle/>
          <a:p>
            <a:pPr indent="342822" algn="ctr" eaLnBrk="0" hangingPunct="0"/>
            <a:r>
              <a:rPr lang="en-US" sz="36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(Discipline)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4816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7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/>
          <p:cNvSpPr/>
          <p:nvPr/>
        </p:nvSpPr>
        <p:spPr>
          <a:xfrm>
            <a:off x="0" y="-16745"/>
            <a:ext cx="3804576" cy="6858000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3E00061-4A99-4813-A71D-57A8DCA8A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28110"/>
              </p:ext>
            </p:extLst>
          </p:nvPr>
        </p:nvGraphicFramePr>
        <p:xfrm>
          <a:off x="469197" y="1046822"/>
          <a:ext cx="3133491" cy="21733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981512">
                  <a:extLst>
                    <a:ext uri="{9D8B030D-6E8A-4147-A177-3AD203B41FA5}">
                      <a16:colId xmlns:a16="http://schemas.microsoft.com/office/drawing/2014/main" xmlns="" val="1959866751"/>
                    </a:ext>
                  </a:extLst>
                </a:gridCol>
                <a:gridCol w="964734">
                  <a:extLst>
                    <a:ext uri="{9D8B030D-6E8A-4147-A177-3AD203B41FA5}">
                      <a16:colId xmlns:a16="http://schemas.microsoft.com/office/drawing/2014/main" xmlns="" val="2316460173"/>
                    </a:ext>
                  </a:extLst>
                </a:gridCol>
                <a:gridCol w="1187245">
                  <a:extLst>
                    <a:ext uri="{9D8B030D-6E8A-4147-A177-3AD203B41FA5}">
                      <a16:colId xmlns:a16="http://schemas.microsoft.com/office/drawing/2014/main" xmlns="" val="1963705158"/>
                    </a:ext>
                  </a:extLst>
                </a:gridCol>
              </a:tblGrid>
              <a:tr h="419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Taluka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Area (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Km</a:t>
                      </a:r>
                      <a:r>
                        <a:rPr lang="en-US" sz="14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No. of Villages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 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9304539"/>
                  </a:ext>
                </a:extLst>
              </a:tr>
              <a:tr h="166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6654957"/>
                  </a:ext>
                </a:extLst>
              </a:tr>
              <a:tr h="166857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4769072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2899904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3696582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0130670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2923604"/>
                  </a:ext>
                </a:extLst>
              </a:tr>
              <a:tr h="238293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Total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4820834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AE0F266-831B-4C78-B8F8-6ACB5932DA9E}"/>
              </a:ext>
            </a:extLst>
          </p:cNvPr>
          <p:cNvSpPr txBox="1"/>
          <p:nvPr/>
        </p:nvSpPr>
        <p:spPr>
          <a:xfrm>
            <a:off x="693666" y="664538"/>
            <a:ext cx="2472623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Demographic Information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A03B4F-4C62-4488-BE6B-84430BBF7320}"/>
              </a:ext>
            </a:extLst>
          </p:cNvPr>
          <p:cNvSpPr txBox="1"/>
          <p:nvPr/>
        </p:nvSpPr>
        <p:spPr>
          <a:xfrm>
            <a:off x="663780" y="3237858"/>
            <a:ext cx="2472623" cy="38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Rainfall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5" y="181489"/>
            <a:ext cx="545850" cy="565212"/>
          </a:xfrm>
          <a:prstGeom prst="rect">
            <a:avLst/>
          </a:prstGeom>
          <a:noFill/>
        </p:spPr>
      </p:pic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xmlns="" id="{46276D13-DCE2-4D89-8303-DC4E1C74E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77312"/>
              </p:ext>
            </p:extLst>
          </p:nvPr>
        </p:nvGraphicFramePr>
        <p:xfrm>
          <a:off x="478004" y="3695618"/>
          <a:ext cx="3088999" cy="256449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191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66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0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Month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Rainfall (mm)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Mangal"/>
                        </a:rPr>
                        <a:t>Rainy Days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0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21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Times New Roman"/>
                          <a:cs typeface="Mangal"/>
                        </a:rPr>
                        <a:t>Total </a:t>
                      </a: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Times New Roman"/>
                        <a:cs typeface="Mangal"/>
                      </a:endParaRPr>
                    </a:p>
                  </a:txBody>
                  <a:tcPr marL="18079" marR="1807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AE0F266-831B-4C78-B8F8-6ACB5932DA9E}"/>
              </a:ext>
            </a:extLst>
          </p:cNvPr>
          <p:cNvSpPr txBox="1"/>
          <p:nvPr/>
        </p:nvSpPr>
        <p:spPr>
          <a:xfrm>
            <a:off x="6386895" y="444798"/>
            <a:ext cx="247262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  <a:cs typeface="Mangal"/>
              </a:rPr>
              <a:t>MAP KVK Jurisdiction 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  <a:ea typeface="Times New Roma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3072043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F134DC9-B132-4F01-82FB-BACECE40C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09712"/>
              </p:ext>
            </p:extLst>
          </p:nvPr>
        </p:nvGraphicFramePr>
        <p:xfrm>
          <a:off x="522185" y="1124219"/>
          <a:ext cx="11269481" cy="4523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7061">
                  <a:extLst>
                    <a:ext uri="{9D8B030D-6E8A-4147-A177-3AD203B41FA5}">
                      <a16:colId xmlns="" xmlns:a16="http://schemas.microsoft.com/office/drawing/2014/main" val="3678599486"/>
                    </a:ext>
                  </a:extLst>
                </a:gridCol>
                <a:gridCol w="8142420">
                  <a:extLst>
                    <a:ext uri="{9D8B030D-6E8A-4147-A177-3AD203B41FA5}">
                      <a16:colId xmlns="" xmlns:a16="http://schemas.microsoft.com/office/drawing/2014/main" val="2051853226"/>
                    </a:ext>
                  </a:extLst>
                </a:gridCol>
              </a:tblGrid>
              <a:tr h="61318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 Narrow" pitchFamily="34" charset="0"/>
                        </a:rPr>
                        <a:t>Title of OFT</a:t>
                      </a:r>
                      <a:endParaRPr lang="en-IN" sz="2000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Narrow" pitchFamily="34" charset="0"/>
                        </a:rPr>
                        <a:t>Assessment of solar operated nipping (green foliage collector) machine for chickpea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2884393"/>
                  </a:ext>
                </a:extLst>
              </a:tr>
              <a:tr h="562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Problem Identified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1428343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Objectives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4665563"/>
                  </a:ext>
                </a:extLst>
              </a:tr>
              <a:tr h="32058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Treatments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Farmers Practice (T1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5807191"/>
                  </a:ext>
                </a:extLst>
              </a:tr>
              <a:tr h="320585">
                <a:tc>
                  <a:txBody>
                    <a:bodyPr/>
                    <a:lstStyle/>
                    <a:p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Assessed Practice (T2</a:t>
                      </a: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):</a:t>
                      </a:r>
                      <a:endParaRPr lang="en-US" sz="1800" b="1" dirty="0" smtClean="0">
                        <a:solidFill>
                          <a:srgbClr val="7030A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5582748"/>
                  </a:ext>
                </a:extLst>
              </a:tr>
              <a:tr h="31619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No. of Trials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7658449"/>
                  </a:ext>
                </a:extLst>
              </a:tr>
              <a:tr h="320585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Source of Technology 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127982"/>
                  </a:ext>
                </a:extLst>
              </a:tr>
              <a:tr h="553341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Critical Inputs to be used and its cost in Rs.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7815649"/>
                  </a:ext>
                </a:extLst>
              </a:tr>
              <a:tr h="791230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Arial Narrow" pitchFamily="34" charset="0"/>
                        </a:rPr>
                        <a:t>Observations to be recorded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43396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" y="123881"/>
            <a:ext cx="12191999" cy="6463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19" tIns="45711" rIns="91419" bIns="45711" anchor="ctr">
            <a:spAutoFit/>
          </a:bodyPr>
          <a:lstStyle/>
          <a:p>
            <a:pPr indent="342822" algn="ctr" eaLnBrk="0" hangingPunct="0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XI.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Assessment (</a:t>
            </a:r>
            <a:r>
              <a:rPr lang="en-US" sz="3600" b="1" strike="sngStrike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Continue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):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---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year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(Discipline)</a:t>
            </a:r>
            <a:endParaRPr lang="en-US" sz="36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16243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9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112964"/>
            <a:ext cx="12192000" cy="646313"/>
          </a:xfrm>
          <a:prstGeom prst="rect">
            <a:avLst/>
          </a:prstGeom>
          <a:solidFill>
            <a:srgbClr val="0066FF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2800" dirty="0" smtClean="0"/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Action Plan for Front Line Demonstrations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(Other than CFLD)</a:t>
            </a:r>
            <a:endParaRPr lang="en-IN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A05FA55A-8FF4-4C33-8840-7B46C516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9093"/>
              </p:ext>
            </p:extLst>
          </p:nvPr>
        </p:nvGraphicFramePr>
        <p:xfrm>
          <a:off x="191448" y="887613"/>
          <a:ext cx="11802797" cy="45824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99152">
                  <a:extLst>
                    <a:ext uri="{9D8B030D-6E8A-4147-A177-3AD203B41FA5}">
                      <a16:colId xmlns="" xmlns:a16="http://schemas.microsoft.com/office/drawing/2014/main" val="2366856182"/>
                    </a:ext>
                  </a:extLst>
                </a:gridCol>
                <a:gridCol w="800100">
                  <a:extLst>
                    <a:ext uri="{9D8B030D-6E8A-4147-A177-3AD203B41FA5}">
                      <a16:colId xmlns="" xmlns:a16="http://schemas.microsoft.com/office/drawing/2014/main" val="131148694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3772433263"/>
                    </a:ext>
                  </a:extLst>
                </a:gridCol>
                <a:gridCol w="1257300">
                  <a:extLst>
                    <a:ext uri="{9D8B030D-6E8A-4147-A177-3AD203B41FA5}">
                      <a16:colId xmlns="" xmlns:a16="http://schemas.microsoft.com/office/drawing/2014/main" val="1900202237"/>
                    </a:ext>
                  </a:extLst>
                </a:gridCol>
                <a:gridCol w="939800">
                  <a:extLst>
                    <a:ext uri="{9D8B030D-6E8A-4147-A177-3AD203B41FA5}">
                      <a16:colId xmlns="" xmlns:a16="http://schemas.microsoft.com/office/drawing/2014/main" val="346414117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239893381"/>
                    </a:ext>
                  </a:extLst>
                </a:gridCol>
                <a:gridCol w="850900">
                  <a:extLst>
                    <a:ext uri="{9D8B030D-6E8A-4147-A177-3AD203B41FA5}">
                      <a16:colId xmlns="" xmlns:a16="http://schemas.microsoft.com/office/drawing/2014/main" val="493301204"/>
                    </a:ext>
                  </a:extLst>
                </a:gridCol>
                <a:gridCol w="1505898">
                  <a:extLst>
                    <a:ext uri="{9D8B030D-6E8A-4147-A177-3AD203B41FA5}">
                      <a16:colId xmlns="" xmlns:a16="http://schemas.microsoft.com/office/drawing/2014/main" val="883441227"/>
                    </a:ext>
                  </a:extLst>
                </a:gridCol>
                <a:gridCol w="653102">
                  <a:extLst>
                    <a:ext uri="{9D8B030D-6E8A-4147-A177-3AD203B41FA5}">
                      <a16:colId xmlns="" xmlns:a16="http://schemas.microsoft.com/office/drawing/2014/main" val="979218061"/>
                    </a:ext>
                  </a:extLst>
                </a:gridCol>
                <a:gridCol w="2329545">
                  <a:extLst>
                    <a:ext uri="{9D8B030D-6E8A-4147-A177-3AD203B41FA5}">
                      <a16:colId xmlns="" xmlns:a16="http://schemas.microsoft.com/office/drawing/2014/main" val="3324419017"/>
                    </a:ext>
                  </a:extLst>
                </a:gridCol>
              </a:tblGrid>
              <a:tr h="512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Crop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Season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Purpose of demonstration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Farming situation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Variety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Area (ha)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No.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demos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Critical Inputs Identified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Cost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(Rs)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Parameters of observation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764016"/>
                  </a:ext>
                </a:extLst>
              </a:tr>
              <a:tr h="957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dirty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473314"/>
                  </a:ext>
                </a:extLst>
              </a:tr>
              <a:tr h="9570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dirty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781788"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endParaRPr lang="en-IN" sz="13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1307473"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154034"/>
            <a:ext cx="545850" cy="565212"/>
          </a:xfrm>
          <a:prstGeom prst="rect">
            <a:avLst/>
          </a:prstGeom>
          <a:noFill/>
        </p:spPr>
      </p:pic>
      <p:pic>
        <p:nvPicPr>
          <p:cNvPr id="7" name="Picture 2" descr="C:\Users\VITTHAL\Desktop\KVKlog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3747" y="160985"/>
            <a:ext cx="649361" cy="558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616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A05FA55A-8FF4-4C33-8840-7B46C516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549140"/>
              </p:ext>
            </p:extLst>
          </p:nvPr>
        </p:nvGraphicFramePr>
        <p:xfrm>
          <a:off x="179344" y="856689"/>
          <a:ext cx="11802797" cy="242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331">
                  <a:extLst>
                    <a:ext uri="{9D8B030D-6E8A-4147-A177-3AD203B41FA5}">
                      <a16:colId xmlns="" xmlns:a16="http://schemas.microsoft.com/office/drawing/2014/main" val="2366856182"/>
                    </a:ext>
                  </a:extLst>
                </a:gridCol>
                <a:gridCol w="594233">
                  <a:extLst>
                    <a:ext uri="{9D8B030D-6E8A-4147-A177-3AD203B41FA5}">
                      <a16:colId xmlns="" xmlns:a16="http://schemas.microsoft.com/office/drawing/2014/main" val="131148694"/>
                    </a:ext>
                  </a:extLst>
                </a:gridCol>
                <a:gridCol w="2533338">
                  <a:extLst>
                    <a:ext uri="{9D8B030D-6E8A-4147-A177-3AD203B41FA5}">
                      <a16:colId xmlns="" xmlns:a16="http://schemas.microsoft.com/office/drawing/2014/main" val="3772433263"/>
                    </a:ext>
                  </a:extLst>
                </a:gridCol>
                <a:gridCol w="1124262">
                  <a:extLst>
                    <a:ext uri="{9D8B030D-6E8A-4147-A177-3AD203B41FA5}">
                      <a16:colId xmlns="" xmlns:a16="http://schemas.microsoft.com/office/drawing/2014/main" val="1900202237"/>
                    </a:ext>
                  </a:extLst>
                </a:gridCol>
                <a:gridCol w="764499">
                  <a:extLst>
                    <a:ext uri="{9D8B030D-6E8A-4147-A177-3AD203B41FA5}">
                      <a16:colId xmlns="" xmlns:a16="http://schemas.microsoft.com/office/drawing/2014/main" val="3464141172"/>
                    </a:ext>
                  </a:extLst>
                </a:gridCol>
                <a:gridCol w="914401">
                  <a:extLst>
                    <a:ext uri="{9D8B030D-6E8A-4147-A177-3AD203B41FA5}">
                      <a16:colId xmlns="" xmlns:a16="http://schemas.microsoft.com/office/drawing/2014/main" val="3239893381"/>
                    </a:ext>
                  </a:extLst>
                </a:gridCol>
                <a:gridCol w="734518">
                  <a:extLst>
                    <a:ext uri="{9D8B030D-6E8A-4147-A177-3AD203B41FA5}">
                      <a16:colId xmlns="" xmlns:a16="http://schemas.microsoft.com/office/drawing/2014/main" val="493301204"/>
                    </a:ext>
                  </a:extLst>
                </a:gridCol>
                <a:gridCol w="1434474">
                  <a:extLst>
                    <a:ext uri="{9D8B030D-6E8A-4147-A177-3AD203B41FA5}">
                      <a16:colId xmlns="" xmlns:a16="http://schemas.microsoft.com/office/drawing/2014/main" val="883441227"/>
                    </a:ext>
                  </a:extLst>
                </a:gridCol>
                <a:gridCol w="592667">
                  <a:extLst>
                    <a:ext uri="{9D8B030D-6E8A-4147-A177-3AD203B41FA5}">
                      <a16:colId xmlns="" xmlns:a16="http://schemas.microsoft.com/office/drawing/2014/main" val="979218061"/>
                    </a:ext>
                  </a:extLst>
                </a:gridCol>
                <a:gridCol w="2220074">
                  <a:extLst>
                    <a:ext uri="{9D8B030D-6E8A-4147-A177-3AD203B41FA5}">
                      <a16:colId xmlns="" xmlns:a16="http://schemas.microsoft.com/office/drawing/2014/main" val="3324419017"/>
                    </a:ext>
                  </a:extLst>
                </a:gridCol>
              </a:tblGrid>
              <a:tr h="462528"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Crop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Season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Purpose of demonstration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Farming situation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Variety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Area (ha)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demos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Identified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Cost 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(Rs)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Parameters of observation</a:t>
                      </a:r>
                      <a:endParaRPr lang="en-IN" sz="16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764016"/>
                  </a:ext>
                </a:extLst>
              </a:tr>
              <a:tr h="592904"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05964"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noProof="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noProof="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noProof="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8472011"/>
                  </a:ext>
                </a:extLst>
              </a:tr>
              <a:tr h="547731"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 smtClean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kern="1200" dirty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67993"/>
            <a:ext cx="12192000" cy="584757"/>
          </a:xfrm>
          <a:prstGeom prst="rect">
            <a:avLst/>
          </a:prstGeom>
          <a:solidFill>
            <a:srgbClr val="0066FF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2400" dirty="0" smtClean="0"/>
              <a:t> 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Action Plan for Front Line Demonstrations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(Other than CFLD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76714"/>
            <a:ext cx="545850" cy="565212"/>
          </a:xfrm>
          <a:prstGeom prst="rect">
            <a:avLst/>
          </a:prstGeom>
          <a:noFill/>
        </p:spPr>
      </p:pic>
      <p:pic>
        <p:nvPicPr>
          <p:cNvPr id="6" name="Picture 2" descr="C:\Users\VITTHAL\Desktop\KVKlog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61985" y="100649"/>
            <a:ext cx="649361" cy="517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9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112964"/>
            <a:ext cx="12192000" cy="646313"/>
          </a:xfrm>
          <a:prstGeom prst="rect">
            <a:avLst/>
          </a:prstGeom>
          <a:solidFill>
            <a:srgbClr val="0066FF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2800" dirty="0" smtClean="0"/>
              <a:t> 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Action Plan for Cluster Front Line Demonstrations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(Oilseed)</a:t>
            </a:r>
            <a:endParaRPr lang="en-IN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A05FA55A-8FF4-4C33-8840-7B46C516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638482"/>
              </p:ext>
            </p:extLst>
          </p:nvPr>
        </p:nvGraphicFramePr>
        <p:xfrm>
          <a:off x="199915" y="1014613"/>
          <a:ext cx="11802797" cy="21426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26152">
                  <a:extLst>
                    <a:ext uri="{9D8B030D-6E8A-4147-A177-3AD203B41FA5}">
                      <a16:colId xmlns="" xmlns:a16="http://schemas.microsoft.com/office/drawing/2014/main" val="2366856182"/>
                    </a:ext>
                  </a:extLst>
                </a:gridCol>
                <a:gridCol w="673100">
                  <a:extLst>
                    <a:ext uri="{9D8B030D-6E8A-4147-A177-3AD203B41FA5}">
                      <a16:colId xmlns="" xmlns:a16="http://schemas.microsoft.com/office/drawing/2014/main" val="131148694"/>
                    </a:ext>
                  </a:extLst>
                </a:gridCol>
                <a:gridCol w="1358900">
                  <a:extLst>
                    <a:ext uri="{9D8B030D-6E8A-4147-A177-3AD203B41FA5}">
                      <a16:colId xmlns="" xmlns:a16="http://schemas.microsoft.com/office/drawing/2014/main" val="3772433263"/>
                    </a:ext>
                  </a:extLst>
                </a:gridCol>
                <a:gridCol w="1515533">
                  <a:extLst>
                    <a:ext uri="{9D8B030D-6E8A-4147-A177-3AD203B41FA5}">
                      <a16:colId xmlns="" xmlns:a16="http://schemas.microsoft.com/office/drawing/2014/main" val="1900202237"/>
                    </a:ext>
                  </a:extLst>
                </a:gridCol>
                <a:gridCol w="1265767">
                  <a:extLst>
                    <a:ext uri="{9D8B030D-6E8A-4147-A177-3AD203B41FA5}">
                      <a16:colId xmlns="" xmlns:a16="http://schemas.microsoft.com/office/drawing/2014/main" val="3464141172"/>
                    </a:ext>
                  </a:extLst>
                </a:gridCol>
                <a:gridCol w="723900">
                  <a:extLst>
                    <a:ext uri="{9D8B030D-6E8A-4147-A177-3AD203B41FA5}">
                      <a16:colId xmlns="" xmlns:a16="http://schemas.microsoft.com/office/drawing/2014/main" val="3239893381"/>
                    </a:ext>
                  </a:extLst>
                </a:gridCol>
                <a:gridCol w="850900">
                  <a:extLst>
                    <a:ext uri="{9D8B030D-6E8A-4147-A177-3AD203B41FA5}">
                      <a16:colId xmlns="" xmlns:a16="http://schemas.microsoft.com/office/drawing/2014/main" val="493301204"/>
                    </a:ext>
                  </a:extLst>
                </a:gridCol>
                <a:gridCol w="1505898">
                  <a:extLst>
                    <a:ext uri="{9D8B030D-6E8A-4147-A177-3AD203B41FA5}">
                      <a16:colId xmlns="" xmlns:a16="http://schemas.microsoft.com/office/drawing/2014/main" val="883441227"/>
                    </a:ext>
                  </a:extLst>
                </a:gridCol>
                <a:gridCol w="653102">
                  <a:extLst>
                    <a:ext uri="{9D8B030D-6E8A-4147-A177-3AD203B41FA5}">
                      <a16:colId xmlns="" xmlns:a16="http://schemas.microsoft.com/office/drawing/2014/main" val="979218061"/>
                    </a:ext>
                  </a:extLst>
                </a:gridCol>
                <a:gridCol w="2329545">
                  <a:extLst>
                    <a:ext uri="{9D8B030D-6E8A-4147-A177-3AD203B41FA5}">
                      <a16:colId xmlns="" xmlns:a16="http://schemas.microsoft.com/office/drawing/2014/main" val="3324419017"/>
                    </a:ext>
                  </a:extLst>
                </a:gridCol>
              </a:tblGrid>
              <a:tr h="5122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Crop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Season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Purpose of demonstration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Farming situation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Variety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Area (ha)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No. of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demos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Critical Inputs Identified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Cost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(Rs)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Parameters of observation</a:t>
                      </a:r>
                      <a:endParaRPr lang="en-IN" sz="1600" dirty="0">
                        <a:solidFill>
                          <a:schemeClr val="bg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764016"/>
                  </a:ext>
                </a:extLst>
              </a:tr>
              <a:tr h="781788"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  <a:tr h="781788"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1" dirty="0" smtClean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300" b="1" dirty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rgbClr val="0066FF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endParaRPr lang="en-US" sz="1300" b="1" kern="1200" dirty="0" smtClean="0">
                        <a:solidFill>
                          <a:srgbClr val="0066FF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15403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33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84667"/>
            <a:ext cx="12192000" cy="711200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Front Line Demonstrations (Regarding Livestock and Fisheries)</a:t>
            </a:r>
            <a:endParaRPr lang="en-IN" sz="24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A05FA55A-8FF4-4C33-8840-7B46C516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791027"/>
              </p:ext>
            </p:extLst>
          </p:nvPr>
        </p:nvGraphicFramePr>
        <p:xfrm>
          <a:off x="242907" y="1026928"/>
          <a:ext cx="11717866" cy="3107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4">
                  <a:extLst>
                    <a:ext uri="{9D8B030D-6E8A-4147-A177-3AD203B41FA5}">
                      <a16:colId xmlns:a16="http://schemas.microsoft.com/office/drawing/2014/main" xmlns="" val="2366856182"/>
                    </a:ext>
                  </a:extLst>
                </a:gridCol>
                <a:gridCol w="1202267">
                  <a:extLst>
                    <a:ext uri="{9D8B030D-6E8A-4147-A177-3AD203B41FA5}">
                      <a16:colId xmlns:a16="http://schemas.microsoft.com/office/drawing/2014/main" xmlns="" val="131148694"/>
                    </a:ext>
                  </a:extLst>
                </a:gridCol>
                <a:gridCol w="2074333">
                  <a:extLst>
                    <a:ext uri="{9D8B030D-6E8A-4147-A177-3AD203B41FA5}">
                      <a16:colId xmlns:a16="http://schemas.microsoft.com/office/drawing/2014/main" xmlns="" val="1900202237"/>
                    </a:ext>
                  </a:extLst>
                </a:gridCol>
                <a:gridCol w="1185334">
                  <a:extLst>
                    <a:ext uri="{9D8B030D-6E8A-4147-A177-3AD203B41FA5}">
                      <a16:colId xmlns:a16="http://schemas.microsoft.com/office/drawing/2014/main" xmlns="" val="3464141172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xmlns="" val="323989338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493301204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xmlns="" val="883441227"/>
                    </a:ext>
                  </a:extLst>
                </a:gridCol>
                <a:gridCol w="745066">
                  <a:extLst>
                    <a:ext uri="{9D8B030D-6E8A-4147-A177-3AD203B41FA5}">
                      <a16:colId xmlns:a16="http://schemas.microsoft.com/office/drawing/2014/main" xmlns="" val="979218061"/>
                    </a:ext>
                  </a:extLst>
                </a:gridCol>
                <a:gridCol w="2330752">
                  <a:extLst>
                    <a:ext uri="{9D8B030D-6E8A-4147-A177-3AD203B41FA5}">
                      <a16:colId xmlns:a16="http://schemas.microsoft.com/office/drawing/2014/main" xmlns="" val="3324419017"/>
                    </a:ext>
                  </a:extLst>
                </a:gridCol>
              </a:tblGrid>
              <a:tr h="676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Name of animal</a:t>
                      </a:r>
                      <a:endParaRPr lang="en-IN" sz="1400" dirty="0" smtClean="0"/>
                    </a:p>
                    <a:p>
                      <a:pPr algn="ctr"/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Name of breed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Purpose of demonstration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Month of </a:t>
                      </a:r>
                      <a:r>
                        <a:rPr lang="en-US" sz="1400" dirty="0" smtClean="0"/>
                        <a:t>implement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No. of </a:t>
                      </a:r>
                      <a:r>
                        <a:rPr lang="en-US" sz="1400" dirty="0" smtClean="0"/>
                        <a:t>demos  </a:t>
                      </a:r>
                      <a:r>
                        <a:rPr lang="en-US" sz="1400" dirty="0"/>
                        <a:t>(Units)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No. of animals to be covered per unit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Critical Inputs Identified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Cost of critical inputs (Rs)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Parameters of observation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98764016"/>
                  </a:ext>
                </a:extLst>
              </a:tr>
              <a:tr h="324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Cattle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850390" algn="l"/>
                        </a:tabLst>
                        <a:defRPr/>
                      </a:pPr>
                      <a:endParaRPr lang="en-GB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59473314"/>
                  </a:ext>
                </a:extLst>
              </a:tr>
              <a:tr h="324687">
                <a:tc>
                  <a:txBody>
                    <a:bodyPr/>
                    <a:lstStyle/>
                    <a:p>
                      <a:pPr algn="l"/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Buffalo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0" lang="en-GB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 (Cattle, Buffalo, Sheep &amp; 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Goat, poultry)</a:t>
                      </a:r>
                      <a:endParaRPr lang="en-IN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4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672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0" y="127093"/>
            <a:ext cx="12192000" cy="584757"/>
          </a:xfrm>
          <a:prstGeom prst="rect">
            <a:avLst/>
          </a:prstGeom>
          <a:solidFill>
            <a:srgbClr val="FF0000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Front Line Demonstrations (Regarding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Agricultural Implements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en-IN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="" xmlns:a16="http://schemas.microsoft.com/office/drawing/2014/main" id="{A05FA55A-8FF4-4C33-8840-7B46C516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59739"/>
              </p:ext>
            </p:extLst>
          </p:nvPr>
        </p:nvGraphicFramePr>
        <p:xfrm>
          <a:off x="254834" y="927735"/>
          <a:ext cx="11632365" cy="177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966">
                  <a:extLst>
                    <a:ext uri="{9D8B030D-6E8A-4147-A177-3AD203B41FA5}">
                      <a16:colId xmlns="" xmlns:a16="http://schemas.microsoft.com/office/drawing/2014/main" val="2366856182"/>
                    </a:ext>
                  </a:extLst>
                </a:gridCol>
                <a:gridCol w="2833141">
                  <a:extLst>
                    <a:ext uri="{9D8B030D-6E8A-4147-A177-3AD203B41FA5}">
                      <a16:colId xmlns="" xmlns:a16="http://schemas.microsoft.com/office/drawing/2014/main" val="1900202237"/>
                    </a:ext>
                  </a:extLst>
                </a:gridCol>
                <a:gridCol w="809469">
                  <a:extLst>
                    <a:ext uri="{9D8B030D-6E8A-4147-A177-3AD203B41FA5}">
                      <a16:colId xmlns="" xmlns:a16="http://schemas.microsoft.com/office/drawing/2014/main" val="3464141172"/>
                    </a:ext>
                  </a:extLst>
                </a:gridCol>
                <a:gridCol w="1289154">
                  <a:extLst>
                    <a:ext uri="{9D8B030D-6E8A-4147-A177-3AD203B41FA5}">
                      <a16:colId xmlns="" xmlns:a16="http://schemas.microsoft.com/office/drawing/2014/main" val="493301204"/>
                    </a:ext>
                  </a:extLst>
                </a:gridCol>
                <a:gridCol w="1169233">
                  <a:extLst>
                    <a:ext uri="{9D8B030D-6E8A-4147-A177-3AD203B41FA5}">
                      <a16:colId xmlns="" xmlns:a16="http://schemas.microsoft.com/office/drawing/2014/main" val="883441227"/>
                    </a:ext>
                  </a:extLst>
                </a:gridCol>
                <a:gridCol w="734518">
                  <a:extLst>
                    <a:ext uri="{9D8B030D-6E8A-4147-A177-3AD203B41FA5}">
                      <a16:colId xmlns="" xmlns:a16="http://schemas.microsoft.com/office/drawing/2014/main" val="979218061"/>
                    </a:ext>
                  </a:extLst>
                </a:gridCol>
                <a:gridCol w="3222884">
                  <a:extLst>
                    <a:ext uri="{9D8B030D-6E8A-4147-A177-3AD203B41FA5}">
                      <a16:colId xmlns="" xmlns:a16="http://schemas.microsoft.com/office/drawing/2014/main" val="3324419017"/>
                    </a:ext>
                  </a:extLst>
                </a:gridCol>
              </a:tblGrid>
              <a:tr h="501091"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Name of the implement to be </a:t>
                      </a: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demonstrated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Purpose of demonstration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Month 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farmers to be covered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Identified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Cost</a:t>
                      </a:r>
                    </a:p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(Rs</a:t>
                      </a: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Parameters of observation</a:t>
                      </a:r>
                      <a:endParaRPr lang="en-IN" sz="15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764016"/>
                  </a:ext>
                </a:extLst>
              </a:tr>
              <a:tr h="4716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473314"/>
                  </a:ext>
                </a:extLst>
              </a:tr>
              <a:tr h="5280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04673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3497775"/>
            <a:ext cx="12192000" cy="553980"/>
          </a:xfrm>
          <a:prstGeom prst="rect">
            <a:avLst/>
          </a:prstGeom>
          <a:solidFill>
            <a:srgbClr val="FFFF00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Front Line Demonstrations (Regarding other enterprises)</a:t>
            </a:r>
            <a:endParaRPr lang="en-IN" sz="3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Table 8">
            <a:extLst>
              <a:ext uri="{FF2B5EF4-FFF2-40B4-BE49-F238E27FC236}">
                <a16:creationId xmlns="" xmlns:a16="http://schemas.microsoft.com/office/drawing/2014/main" id="{A05FA55A-8FF4-4C33-8840-7B46C516D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69312"/>
              </p:ext>
            </p:extLst>
          </p:nvPr>
        </p:nvGraphicFramePr>
        <p:xfrm>
          <a:off x="266159" y="4270247"/>
          <a:ext cx="11589511" cy="110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879">
                  <a:extLst>
                    <a:ext uri="{9D8B030D-6E8A-4147-A177-3AD203B41FA5}">
                      <a16:colId xmlns="" xmlns:a16="http://schemas.microsoft.com/office/drawing/2014/main" val="2366856182"/>
                    </a:ext>
                  </a:extLst>
                </a:gridCol>
                <a:gridCol w="1650031">
                  <a:extLst>
                    <a:ext uri="{9D8B030D-6E8A-4147-A177-3AD203B41FA5}">
                      <a16:colId xmlns="" xmlns:a16="http://schemas.microsoft.com/office/drawing/2014/main" val="131148694"/>
                    </a:ext>
                  </a:extLst>
                </a:gridCol>
                <a:gridCol w="1397582">
                  <a:extLst>
                    <a:ext uri="{9D8B030D-6E8A-4147-A177-3AD203B41FA5}">
                      <a16:colId xmlns="" xmlns:a16="http://schemas.microsoft.com/office/drawing/2014/main" val="1900202237"/>
                    </a:ext>
                  </a:extLst>
                </a:gridCol>
                <a:gridCol w="1317356">
                  <a:extLst>
                    <a:ext uri="{9D8B030D-6E8A-4147-A177-3AD203B41FA5}">
                      <a16:colId xmlns="" xmlns:a16="http://schemas.microsoft.com/office/drawing/2014/main" val="3239893381"/>
                    </a:ext>
                  </a:extLst>
                </a:gridCol>
                <a:gridCol w="914401">
                  <a:extLst>
                    <a:ext uri="{9D8B030D-6E8A-4147-A177-3AD203B41FA5}">
                      <a16:colId xmlns="" xmlns:a16="http://schemas.microsoft.com/office/drawing/2014/main" val="493301204"/>
                    </a:ext>
                  </a:extLst>
                </a:gridCol>
                <a:gridCol w="1292772">
                  <a:extLst>
                    <a:ext uri="{9D8B030D-6E8A-4147-A177-3AD203B41FA5}">
                      <a16:colId xmlns="" xmlns:a16="http://schemas.microsoft.com/office/drawing/2014/main" val="883441227"/>
                    </a:ext>
                  </a:extLst>
                </a:gridCol>
                <a:gridCol w="1308538">
                  <a:extLst>
                    <a:ext uri="{9D8B030D-6E8A-4147-A177-3AD203B41FA5}">
                      <a16:colId xmlns="" xmlns:a16="http://schemas.microsoft.com/office/drawing/2014/main" val="979218061"/>
                    </a:ext>
                  </a:extLst>
                </a:gridCol>
                <a:gridCol w="2490952">
                  <a:extLst>
                    <a:ext uri="{9D8B030D-6E8A-4147-A177-3AD203B41FA5}">
                      <a16:colId xmlns="" xmlns:a16="http://schemas.microsoft.com/office/drawing/2014/main" val="3324419017"/>
                    </a:ext>
                  </a:extLst>
                </a:gridCol>
              </a:tblGrid>
              <a:tr h="376302"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Name of the Enterprise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Purpose of demonstration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Month of implementation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demonstrations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No. of farmers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Critical Inputs Identified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Cost </a:t>
                      </a:r>
                      <a:endParaRPr lang="en-US" sz="1400" b="1" kern="1200" dirty="0" smtClean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(Rs)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Parameters of observation</a:t>
                      </a:r>
                      <a:endParaRPr lang="en-IN" sz="14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8764016"/>
                  </a:ext>
                </a:extLst>
              </a:tr>
              <a:tr h="3763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 lvl="0" indent="-1143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947331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64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30868"/>
              </p:ext>
            </p:extLst>
          </p:nvPr>
        </p:nvGraphicFramePr>
        <p:xfrm>
          <a:off x="409574" y="1466578"/>
          <a:ext cx="11372852" cy="469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146675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crop management in paddy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crop management in soybean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Groundnut Production technology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crop management technologies in finger millet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farming system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6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crop management technologies in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rabi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sorghum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7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Crop Management in Gram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8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Super cane nursery Management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9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farming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10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Sugarcane trash management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11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crop management in sugarcane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12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Ratoon Sugarcane cultivation practices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13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Seed Production technique of soybean crop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48763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69600" y="6519446"/>
            <a:ext cx="150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Continue…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37566" y="889000"/>
            <a:ext cx="371686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Practicing Farmers (PF)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4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80000"/>
              </p:ext>
            </p:extLst>
          </p:nvPr>
        </p:nvGraphicFramePr>
        <p:xfrm>
          <a:off x="422274" y="1488786"/>
          <a:ext cx="11372852" cy="427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102783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193242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14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Soil Health Management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15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Sugarcane trash management</a:t>
                      </a: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16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Production &amp; use of Organic Inputs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17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Importance of Soil &amp; Water Testing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18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Awareness on use of bio-fertilizer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19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INM in Soybean</a:t>
                      </a: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20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Farming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0" marR="1015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21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Nutrient Use efficiency 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6" marR="245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3" marR="121883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22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INM in pre-seasonal &amp;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suru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Sugarcane</a:t>
                      </a: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3" marR="101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23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Crop residue recycling to improve soil organic carbon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1573" marR="101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24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Farming</a:t>
                      </a:r>
                    </a:p>
                  </a:txBody>
                  <a:tcPr marL="101573" marR="101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7" marR="121887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69600" y="6519446"/>
            <a:ext cx="150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Continue…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37566" y="889000"/>
            <a:ext cx="371686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Practicing Farmers (PF)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8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96754"/>
              </p:ext>
            </p:extLst>
          </p:nvPr>
        </p:nvGraphicFramePr>
        <p:xfrm>
          <a:off x="405340" y="1573452"/>
          <a:ext cx="11372852" cy="37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227108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25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IN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of FAW in fodder Maize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26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in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Okra 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27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Bio-Intensive Pest Management with special reference to fall army worm,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Spodoptera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furgiperda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28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Precautions while selection, purchasing and handling of pesticides 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29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Pests Management in Sugarcane crops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30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Diseases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in Soybean 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31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Pests Management in Rice 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32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Pest &amp; Diseases Management in Tomato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33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Integrated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Disease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in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Ground nut</a:t>
                      </a: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IN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69600" y="6519446"/>
            <a:ext cx="150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Continue…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37566" y="889000"/>
            <a:ext cx="371686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Practicing Farmers (PF)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6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735754"/>
              </p:ext>
            </p:extLst>
          </p:nvPr>
        </p:nvGraphicFramePr>
        <p:xfrm>
          <a:off x="430740" y="1522652"/>
          <a:ext cx="11372852" cy="430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187451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108574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34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Animal Diseases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35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Information about Indian Cow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Breeds</a:t>
                      </a: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36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Nutritional management in Cattle, Buffalo, Sheep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Goat</a:t>
                      </a: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37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Promotion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fodder &amp; seed  production.</a:t>
                      </a: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38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Care and management of animals during rainy season.</a:t>
                      </a: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39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Cultivation of hydroponic fodder,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Azolla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&amp; its importance in animal feed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40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Promotion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Backyard 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poultry </a:t>
                      </a: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farming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41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Preservation of green fodder by Silage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Making &amp; treatment of crop residues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42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Ecto-Endo</a:t>
                      </a:r>
                      <a:r>
                        <a:rPr lang="en-US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Parasite Management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43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Clean Milk production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69600" y="6519446"/>
            <a:ext cx="150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Continue…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37566" y="889000"/>
            <a:ext cx="371686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Practicing Farmers (PF)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3691636" y="191100"/>
            <a:ext cx="5314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PRA Survey of Adopted Villages</a:t>
            </a:r>
          </a:p>
        </p:txBody>
      </p:sp>
      <p:pic>
        <p:nvPicPr>
          <p:cNvPr id="4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49" y="1022392"/>
            <a:ext cx="3419475" cy="40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rot="10800000">
            <a:off x="4286253" y="1143000"/>
            <a:ext cx="1819273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007205"/>
              </p:ext>
            </p:extLst>
          </p:nvPr>
        </p:nvGraphicFramePr>
        <p:xfrm>
          <a:off x="342900" y="914399"/>
          <a:ext cx="3943350" cy="1146048"/>
        </p:xfrm>
        <a:graphic>
          <a:graphicData uri="http://schemas.openxmlformats.org/drawingml/2006/table">
            <a:tbl>
              <a:tblPr/>
              <a:tblGrid>
                <a:gridCol w="1543050"/>
                <a:gridCol w="2400300"/>
              </a:tblGrid>
              <a:tr h="46543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Cultivated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Average Landholding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Major Crops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048989"/>
              </p:ext>
            </p:extLst>
          </p:nvPr>
        </p:nvGraphicFramePr>
        <p:xfrm>
          <a:off x="352424" y="2314574"/>
          <a:ext cx="3943351" cy="1146048"/>
        </p:xfrm>
        <a:graphic>
          <a:graphicData uri="http://schemas.openxmlformats.org/drawingml/2006/table">
            <a:tbl>
              <a:tblPr/>
              <a:tblGrid>
                <a:gridCol w="1543051"/>
                <a:gridCol w="2400300"/>
              </a:tblGrid>
              <a:tr h="46543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Cultivated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Average Landholding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Major Crops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87422"/>
              </p:ext>
            </p:extLst>
          </p:nvPr>
        </p:nvGraphicFramePr>
        <p:xfrm>
          <a:off x="361949" y="3724274"/>
          <a:ext cx="3933825" cy="1409700"/>
        </p:xfrm>
        <a:graphic>
          <a:graphicData uri="http://schemas.openxmlformats.org/drawingml/2006/table">
            <a:tbl>
              <a:tblPr/>
              <a:tblGrid>
                <a:gridCol w="1765030"/>
                <a:gridCol w="2168795"/>
              </a:tblGrid>
              <a:tr h="335510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Cultivated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6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Average Landholding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1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Major Crops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70444"/>
              </p:ext>
            </p:extLst>
          </p:nvPr>
        </p:nvGraphicFramePr>
        <p:xfrm>
          <a:off x="8258174" y="981074"/>
          <a:ext cx="3552825" cy="1146048"/>
        </p:xfrm>
        <a:graphic>
          <a:graphicData uri="http://schemas.openxmlformats.org/drawingml/2006/table">
            <a:tbl>
              <a:tblPr/>
              <a:tblGrid>
                <a:gridCol w="1500511"/>
                <a:gridCol w="2052314"/>
              </a:tblGrid>
              <a:tr h="46543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Cultivated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Average Landholding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Major Crops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17822"/>
              </p:ext>
            </p:extLst>
          </p:nvPr>
        </p:nvGraphicFramePr>
        <p:xfrm>
          <a:off x="8248650" y="2419349"/>
          <a:ext cx="3552825" cy="1146048"/>
        </p:xfrm>
        <a:graphic>
          <a:graphicData uri="http://schemas.openxmlformats.org/drawingml/2006/table">
            <a:tbl>
              <a:tblPr/>
              <a:tblGrid>
                <a:gridCol w="1482751"/>
                <a:gridCol w="2070074"/>
              </a:tblGrid>
              <a:tr h="46543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Cultivated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Average Landholding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Major Crops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344647"/>
              </p:ext>
            </p:extLst>
          </p:nvPr>
        </p:nvGraphicFramePr>
        <p:xfrm>
          <a:off x="8277225" y="3844163"/>
          <a:ext cx="3562350" cy="1280286"/>
        </p:xfrm>
        <a:graphic>
          <a:graphicData uri="http://schemas.openxmlformats.org/drawingml/2006/table">
            <a:tbl>
              <a:tblPr/>
              <a:tblGrid>
                <a:gridCol w="1518379"/>
                <a:gridCol w="2043971"/>
              </a:tblGrid>
              <a:tr h="340502">
                <a:tc gridSpan="2">
                  <a:txBody>
                    <a:bodyPr/>
                    <a:lstStyle/>
                    <a:p>
                      <a:pPr algn="ctr"/>
                      <a:endParaRPr lang="en-US" sz="2000" b="1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Total Cultivated Area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Average Landholding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94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Calibri"/>
                          <a:cs typeface="Mangal"/>
                        </a:rPr>
                        <a:t>Major Crops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itchFamily="34" charset="0"/>
                        <a:ea typeface="Calibri"/>
                        <a:cs typeface="Mangal"/>
                      </a:endParaRPr>
                    </a:p>
                  </a:txBody>
                  <a:tcPr marL="62191" marR="621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rot="10800000">
            <a:off x="4238625" y="2514605"/>
            <a:ext cx="1771650" cy="666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 flipV="1">
            <a:off x="4286255" y="3133725"/>
            <a:ext cx="2066921" cy="7524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6353176" y="1228724"/>
            <a:ext cx="2000251" cy="17907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324600" y="2609850"/>
            <a:ext cx="1933578" cy="1257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6505575" y="4010026"/>
            <a:ext cx="1762125" cy="428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="" xmlns:a16="http://schemas.microsoft.com/office/drawing/2014/main" id="{1D5206A5-81D7-49D4-B726-F86EB5900695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6" y="85649"/>
            <a:ext cx="474103" cy="45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294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651473"/>
              </p:ext>
            </p:extLst>
          </p:nvPr>
        </p:nvGraphicFramePr>
        <p:xfrm>
          <a:off x="409574" y="1271033"/>
          <a:ext cx="11372852" cy="495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140883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537200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02733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614893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44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Low cost &amp; Traditional Nutritious millets recipes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45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Development of Nutritional garden for rural and urban families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46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Development of Millets garden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47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Importance and use of millet for balance diet of preschool child and lactating mother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48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Use of Improved Farm Tools for drudgery reduction of farm women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49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Development of value added products from soybean and its use in diet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50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Programme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on minimization of nutrient loss during cooking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51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Equipment's &amp; Machineries for millets processing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52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Agro-based income generating activities for rural women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53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Cooking techniques for millets and its use in diet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54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organic terrace garden</a:t>
                      </a:r>
                    </a:p>
                  </a:txBody>
                  <a:tcPr marL="101573" marR="101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69600" y="6519446"/>
            <a:ext cx="150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Continue…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30699" y="804333"/>
            <a:ext cx="371686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Practicing Farmers (PF)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37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498506"/>
              </p:ext>
            </p:extLst>
          </p:nvPr>
        </p:nvGraphicFramePr>
        <p:xfrm>
          <a:off x="342665" y="1488787"/>
          <a:ext cx="11372852" cy="4062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140059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155966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55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Formation of Farmer producer company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56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Commodity Based Farming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57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Agro Tourism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58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Agricultural Marketing of organic produce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59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Awareness about Govt. schemes/policies for farmers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60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Use of Social media for effective sharing of Agricultural information Knowledge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61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Small farm implements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62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Latest innovation in dairy sector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63</a:t>
                      </a:r>
                      <a:endParaRPr lang="en-IN" sz="1500" b="1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500" dirty="0"/>
                    </a:p>
                  </a:txBody>
                  <a:tcPr marL="74295" marR="74295" marT="37148" marB="371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Climate change and climate smart agriculture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Total Number of Trainings (63)</a:t>
                      </a:r>
                      <a:endParaRPr lang="en-IN" sz="1600" dirty="0" smtClean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935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460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1395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37566" y="889000"/>
            <a:ext cx="3716867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Practicing Farmers (PF)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8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72146"/>
              </p:ext>
            </p:extLst>
          </p:nvPr>
        </p:nvGraphicFramePr>
        <p:xfrm>
          <a:off x="245532" y="1230601"/>
          <a:ext cx="11658601" cy="534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535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922866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127624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294986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S. No.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Date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Title of training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Venue (On/Off/Online)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Duration (Days)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No. of participants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Male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Female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Total</a:t>
                      </a:r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27290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Seed Production technique of soybean crop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27290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Quality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jaggery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production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Vermicompost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Production</a:t>
                      </a: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3657600" algn="l"/>
                        </a:tabLs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Organic Farming</a:t>
                      </a:r>
                    </a:p>
                  </a:txBody>
                  <a:tcPr marL="24547" marR="24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IN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Oyster Mushroom Cultivation &amp; production Techniques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Scientific Bee Keeping and Apiary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91" marR="44091" marT="5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91" marR="44091" marT="5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091" marR="44091" marT="578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Dairy 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farming, Clean &amp; hygienic milk production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Ethno-Veterinary Practice's 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  <a:tab pos="3657600" algn="l"/>
                        </a:tabLst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Loose housing system in dairy animals.</a:t>
                      </a: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Empowerment of rural women through </a:t>
                      </a:r>
                      <a:r>
                        <a:rPr lang="en-US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ragi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processing</a:t>
                      </a:r>
                      <a:endParaRPr lang="en-US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Empowerment of rural women through sorghum processing</a:t>
                      </a:r>
                    </a:p>
                  </a:txBody>
                  <a:tcPr marL="101573" marR="1015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3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terrace garden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21887" marR="121887" marT="45683" marB="456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0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Farmer Producer Company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487634"/>
                  </a:ext>
                </a:extLst>
              </a:tr>
              <a:tr h="27820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Hi-tech agriculture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2008690"/>
                  </a:ext>
                </a:extLst>
              </a:tr>
              <a:tr h="27820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Farming: Prospects and scope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205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IN" sz="12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IN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Spirulina</a:t>
                      </a:r>
                      <a:r>
                        <a:rPr lang="en-I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Production</a:t>
                      </a:r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2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298">
                <a:tc gridSpan="5">
                  <a:txBody>
                    <a:bodyPr/>
                    <a:lstStyle/>
                    <a:p>
                      <a:pPr algn="ctr"/>
                      <a:r>
                        <a:rPr lang="en-IN" sz="1400" b="1" dirty="0" smtClean="0">
                          <a:solidFill>
                            <a:srgbClr val="FF0000"/>
                          </a:solidFill>
                        </a:rPr>
                        <a:t>Total Number of Trainings </a:t>
                      </a:r>
                      <a:r>
                        <a:rPr lang="en-IN" sz="1400" b="1" dirty="0" smtClean="0">
                          <a:solidFill>
                            <a:srgbClr val="FF0000"/>
                          </a:solidFill>
                        </a:rPr>
                        <a:t>(----)</a:t>
                      </a:r>
                      <a:endParaRPr lang="en-IN" sz="14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dirty="0"/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IN" sz="14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553440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Action Plan for Training Programmes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487068" cy="4656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37566" y="761828"/>
            <a:ext cx="3716867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Rural Youth (RY)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6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C2F8A37E-0B47-403A-90E3-EA99A0DFB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447090"/>
              </p:ext>
            </p:extLst>
          </p:nvPr>
        </p:nvGraphicFramePr>
        <p:xfrm>
          <a:off x="600074" y="1387186"/>
          <a:ext cx="11372852" cy="385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876">
                  <a:extLst>
                    <a:ext uri="{9D8B030D-6E8A-4147-A177-3AD203B41FA5}">
                      <a16:colId xmlns:a16="http://schemas.microsoft.com/office/drawing/2014/main" xmlns="" val="2578341985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xmlns="" val="3847190745"/>
                    </a:ext>
                  </a:extLst>
                </a:gridCol>
                <a:gridCol w="5184775">
                  <a:extLst>
                    <a:ext uri="{9D8B030D-6E8A-4147-A177-3AD203B41FA5}">
                      <a16:colId xmlns:a16="http://schemas.microsoft.com/office/drawing/2014/main" xmlns="" val="162457213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1424977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288054320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xmlns="" val="478896427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xmlns="" val="1991289646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xmlns="" val="523935292"/>
                    </a:ext>
                  </a:extLst>
                </a:gridCol>
              </a:tblGrid>
              <a:tr h="3028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S. No.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Date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Title of training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Venue (On/Off/Online)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Duration (Days)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No. of participants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45813"/>
                  </a:ext>
                </a:extLst>
              </a:tr>
              <a:tr h="302895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Female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Total</a:t>
                      </a:r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847364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1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Integrated Crop Production technologies in sugarcane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4421921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2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Cow Based organic farming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3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Soil Health management</a:t>
                      </a:r>
                    </a:p>
                  </a:txBody>
                  <a:tcPr marL="24547" marR="245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4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Invasive pests in India and their Management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5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Management of Reproductive disorders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6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First aid in Snake bite case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7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Small scale entrepreneur development through value addition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8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Capacity building for ICT application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/>
                      <a:r>
                        <a:rPr lang="en-IN" sz="1500" b="1" dirty="0" smtClean="0"/>
                        <a:t>9</a:t>
                      </a:r>
                      <a:endParaRPr lang="en-IN" sz="1500" b="1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Organic Farming</a:t>
                      </a: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895">
                <a:tc gridSpan="5"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Total Number of Trainings 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</a:rPr>
                        <a:t>(----)</a:t>
                      </a:r>
                      <a:endParaRPr lang="en-IN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 sz="1500" dirty="0"/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482" marR="28482" marT="50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0" y="123721"/>
            <a:ext cx="12192000" cy="605668"/>
          </a:xfrm>
          <a:prstGeom prst="rect">
            <a:avLst/>
          </a:prstGeom>
          <a:solidFill>
            <a:srgbClr val="002060"/>
          </a:solidFill>
        </p:spPr>
        <p:txBody>
          <a:bodyPr vert="horz" lIns="76200" tIns="38100" rIns="76200" bIns="3810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33" dirty="0"/>
              <a:t>Action Plan for Training Programmes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" y="143949"/>
            <a:ext cx="545850" cy="5652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19032" y="829561"/>
            <a:ext cx="4178301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. Extension Functionaries (EF)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08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0" y="215122"/>
            <a:ext cx="12192000" cy="584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Action Plan For Extension Activities (Major)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29114"/>
            <a:ext cx="545850" cy="565212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29084"/>
              </p:ext>
            </p:extLst>
          </p:nvPr>
        </p:nvGraphicFramePr>
        <p:xfrm>
          <a:off x="346634" y="916887"/>
          <a:ext cx="5596965" cy="5853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425"/>
                <a:gridCol w="827887"/>
                <a:gridCol w="1574653"/>
              </a:tblGrid>
              <a:tr h="4367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Major Extension Activities  planned</a:t>
                      </a:r>
                      <a:endParaRPr lang="en-IN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No. of activities</a:t>
                      </a:r>
                      <a:endParaRPr lang="en-IN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Expected No. of participants</a:t>
                      </a:r>
                      <a:endParaRPr lang="en-IN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K-Mas Advisories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Advisory Service (Other than K-Mas)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Field Day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Kisan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Kisan Goshthi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Exhibition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Film Show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Farmers Seminars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1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Scientists’ visit to farmers field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Farmers visit to KVK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Workshop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 meetings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Diagnostic visits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Exposure visits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Soil health Camp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Animal Health Camp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Soil test campaigns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Self Help Group Conveners meetings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Mahila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Mandals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Conveners meetings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Celebration of special days (specify)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399676"/>
              </p:ext>
            </p:extLst>
          </p:nvPr>
        </p:nvGraphicFramePr>
        <p:xfrm>
          <a:off x="6756400" y="2127131"/>
          <a:ext cx="4698503" cy="4146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169"/>
                <a:gridCol w="1354667"/>
                <a:gridCol w="1354667"/>
              </a:tblGrid>
              <a:tr h="334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Major Extension Activities  planned</a:t>
                      </a:r>
                      <a:endParaRPr lang="en-IN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No. of activities</a:t>
                      </a:r>
                      <a:endParaRPr lang="en-IN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latin typeface="Arial" pitchFamily="34" charset="0"/>
                          <a:cs typeface="Arial" pitchFamily="34" charset="0"/>
                        </a:rPr>
                        <a:t>Expected No. of participants</a:t>
                      </a:r>
                      <a:endParaRPr lang="en-IN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Kharif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Kisan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 Rabi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Kisan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Mela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Method Demonstration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Campaigns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Swachata</a:t>
                      </a: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Pakhwada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35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Lectures delivered as resource persons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Newspaper coverage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Radio talks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7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TV talks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Popular articles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4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Extension Literature</a:t>
                      </a:r>
                      <a:endParaRPr lang="en-US" sz="1400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415" marR="1841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600" b="1" kern="12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8415" marR="184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5759B98-E954-4300-801E-2A4EF9DC4FC1}"/>
              </a:ext>
            </a:extLst>
          </p:cNvPr>
          <p:cNvSpPr/>
          <p:nvPr/>
        </p:nvSpPr>
        <p:spPr>
          <a:xfrm>
            <a:off x="9196086" y="896217"/>
            <a:ext cx="2286000" cy="9233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Participants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Franklin Gothic Demi" panose="020B0703020102020204" pitchFamily="34" charset="0"/>
              </a:rPr>
              <a:t>-----</a:t>
            </a:r>
            <a:endParaRPr lang="en-US" b="1" dirty="0">
              <a:solidFill>
                <a:srgbClr val="0070C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E3D5012-758C-4766-B3F2-6A2EF281515D}"/>
              </a:ext>
            </a:extLst>
          </p:cNvPr>
          <p:cNvSpPr/>
          <p:nvPr/>
        </p:nvSpPr>
        <p:spPr>
          <a:xfrm>
            <a:off x="6561199" y="1010099"/>
            <a:ext cx="2321859" cy="78889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Total Activities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----</a:t>
            </a:r>
            <a:endParaRPr lang="en-US" b="1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0" y="215122"/>
            <a:ext cx="12192000" cy="584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Action Plan for Demonstration Units at KVK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="" xmlns:a16="http://schemas.microsoft.com/office/drawing/2014/main" id="{8842B9EC-96F4-41CF-BD57-F4A8B4AF6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18742"/>
              </p:ext>
            </p:extLst>
          </p:nvPr>
        </p:nvGraphicFramePr>
        <p:xfrm>
          <a:off x="675248" y="1290522"/>
          <a:ext cx="1088025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485">
                  <a:extLst>
                    <a:ext uri="{9D8B030D-6E8A-4147-A177-3AD203B41FA5}">
                      <a16:colId xmlns="" xmlns:a16="http://schemas.microsoft.com/office/drawing/2014/main" val="1953979711"/>
                    </a:ext>
                  </a:extLst>
                </a:gridCol>
                <a:gridCol w="2506134">
                  <a:extLst>
                    <a:ext uri="{9D8B030D-6E8A-4147-A177-3AD203B41FA5}">
                      <a16:colId xmlns="" xmlns:a16="http://schemas.microsoft.com/office/drawing/2014/main" val="2201673582"/>
                    </a:ext>
                  </a:extLst>
                </a:gridCol>
                <a:gridCol w="2726266">
                  <a:extLst>
                    <a:ext uri="{9D8B030D-6E8A-4147-A177-3AD203B41FA5}">
                      <a16:colId xmlns="" xmlns:a16="http://schemas.microsoft.com/office/drawing/2014/main" val="3996035617"/>
                    </a:ext>
                  </a:extLst>
                </a:gridCol>
                <a:gridCol w="2191373">
                  <a:extLst>
                    <a:ext uri="{9D8B030D-6E8A-4147-A177-3AD203B41FA5}">
                      <a16:colId xmlns="" xmlns:a16="http://schemas.microsoft.com/office/drawing/2014/main" val="3275013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Name of the demonstration unit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Name of the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Production- 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target for the year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Net profit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-expected </a:t>
                      </a:r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(Rs)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9439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smtClean="0">
                          <a:latin typeface="Arial" pitchFamily="34" charset="0"/>
                          <a:cs typeface="Arial" pitchFamily="34" charset="0"/>
                        </a:rPr>
                        <a:t>Seed</a:t>
                      </a:r>
                      <a:r>
                        <a:rPr lang="en-IN" baseline="0" smtClean="0">
                          <a:latin typeface="Arial" pitchFamily="34" charset="0"/>
                          <a:cs typeface="Arial" pitchFamily="34" charset="0"/>
                        </a:rPr>
                        <a:t> Production &amp; Processing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534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mtClean="0">
                          <a:latin typeface="Arial" pitchFamily="34" charset="0"/>
                          <a:cs typeface="Arial" pitchFamily="34" charset="0"/>
                        </a:rPr>
                        <a:t>Vermicompost Unit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5692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Mushroom Unit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latinLnBrk="0" hangingPunct="1"/>
                      <a:endParaRPr lang="en-IN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185306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291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6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0" y="205597"/>
            <a:ext cx="12192000" cy="584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Action Plan For Preparation Of Value Added Products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842B9EC-96F4-41CF-BD57-F4A8B4AF6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928501"/>
              </p:ext>
            </p:extLst>
          </p:nvPr>
        </p:nvGraphicFramePr>
        <p:xfrm>
          <a:off x="711108" y="1407049"/>
          <a:ext cx="10719585" cy="288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329">
                  <a:extLst>
                    <a:ext uri="{9D8B030D-6E8A-4147-A177-3AD203B41FA5}">
                      <a16:colId xmlns="" xmlns:a16="http://schemas.microsoft.com/office/drawing/2014/main" val="1953979711"/>
                    </a:ext>
                  </a:extLst>
                </a:gridCol>
                <a:gridCol w="2333168">
                  <a:extLst>
                    <a:ext uri="{9D8B030D-6E8A-4147-A177-3AD203B41FA5}">
                      <a16:colId xmlns="" xmlns:a16="http://schemas.microsoft.com/office/drawing/2014/main" val="2201673582"/>
                    </a:ext>
                  </a:extLst>
                </a:gridCol>
                <a:gridCol w="2453985">
                  <a:extLst>
                    <a:ext uri="{9D8B030D-6E8A-4147-A177-3AD203B41FA5}">
                      <a16:colId xmlns="" xmlns:a16="http://schemas.microsoft.com/office/drawing/2014/main" val="3996035617"/>
                    </a:ext>
                  </a:extLst>
                </a:gridCol>
                <a:gridCol w="2366682">
                  <a:extLst>
                    <a:ext uri="{9D8B030D-6E8A-4147-A177-3AD203B41FA5}">
                      <a16:colId xmlns="" xmlns:a16="http://schemas.microsoft.com/office/drawing/2014/main" val="3275013627"/>
                    </a:ext>
                  </a:extLst>
                </a:gridCol>
                <a:gridCol w="1847421">
                  <a:extLst>
                    <a:ext uri="{9D8B030D-6E8A-4147-A177-3AD203B41FA5}">
                      <a16:colId xmlns="" xmlns:a16="http://schemas.microsoft.com/office/drawing/2014/main" val="4275077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Crop / Commodity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Quantity to be processed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the product to be prepared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Quantity to be prepared (kg or lit)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profit expected (Rs)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9439926"/>
                  </a:ext>
                </a:extLst>
              </a:tr>
              <a:tr h="391271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534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9254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239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6148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0221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5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211770"/>
            <a:ext cx="12191999" cy="584757"/>
          </a:xfrm>
          <a:prstGeom prst="rect">
            <a:avLst/>
          </a:prstGeom>
          <a:solidFill>
            <a:srgbClr val="FF3399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Action Plan </a:t>
            </a:r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For </a:t>
            </a:r>
            <a:r>
              <a:rPr lang="en-US" sz="3200" b="1" dirty="0">
                <a:solidFill>
                  <a:schemeClr val="bg1"/>
                </a:solidFill>
                <a:latin typeface="Arial Narrow" pitchFamily="34" charset="0"/>
              </a:rPr>
              <a:t>Instructional Farm of KVK</a:t>
            </a:r>
            <a:endParaRPr lang="en-IN" sz="3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51ACE3-C80D-467E-990D-92AFC2893624}"/>
              </a:ext>
            </a:extLst>
          </p:cNvPr>
          <p:cNvSpPr txBox="1"/>
          <p:nvPr/>
        </p:nvSpPr>
        <p:spPr>
          <a:xfrm>
            <a:off x="245380" y="893547"/>
            <a:ext cx="4112436" cy="415480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2100" b="1" dirty="0">
                <a:solidFill>
                  <a:srgbClr val="002060"/>
                </a:solidFill>
              </a:rPr>
              <a:t>Total land with KVK : </a:t>
            </a:r>
            <a:r>
              <a:rPr lang="en-US" sz="2100" b="1" dirty="0" smtClean="0">
                <a:solidFill>
                  <a:srgbClr val="002060"/>
                </a:solidFill>
              </a:rPr>
              <a:t>--- </a:t>
            </a:r>
            <a:r>
              <a:rPr lang="en-US" sz="2100" b="1" dirty="0" smtClean="0">
                <a:solidFill>
                  <a:srgbClr val="002060"/>
                </a:solidFill>
              </a:rPr>
              <a:t>ha.</a:t>
            </a:r>
            <a:endParaRPr lang="en-IN" sz="21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93F20B5-356A-4215-9F97-1045DAE7820F}"/>
              </a:ext>
            </a:extLst>
          </p:cNvPr>
          <p:cNvSpPr txBox="1"/>
          <p:nvPr/>
        </p:nvSpPr>
        <p:spPr>
          <a:xfrm>
            <a:off x="7448846" y="893547"/>
            <a:ext cx="4462500" cy="415480"/>
          </a:xfrm>
          <a:prstGeom prst="rect">
            <a:avLst/>
          </a:prstGeom>
          <a:noFill/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Land under cultivation : </a:t>
            </a:r>
            <a:r>
              <a:rPr lang="en-US" sz="2100" b="1" dirty="0" smtClean="0">
                <a:solidFill>
                  <a:srgbClr val="C00000"/>
                </a:solidFill>
              </a:rPr>
              <a:t>--- </a:t>
            </a:r>
            <a:r>
              <a:rPr lang="en-US" sz="2100" b="1" dirty="0">
                <a:solidFill>
                  <a:srgbClr val="C00000"/>
                </a:solidFill>
              </a:rPr>
              <a:t>ha.</a:t>
            </a:r>
            <a:endParaRPr lang="en-IN" sz="21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le 4">
            <a:extLst>
              <a:ext uri="{FF2B5EF4-FFF2-40B4-BE49-F238E27FC236}">
                <a16:creationId xmlns="" xmlns:a16="http://schemas.microsoft.com/office/drawing/2014/main" id="{EB092CE9-2C5A-4BC2-A642-8944B4F8D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76962"/>
              </p:ext>
            </p:extLst>
          </p:nvPr>
        </p:nvGraphicFramePr>
        <p:xfrm>
          <a:off x="351630" y="1313577"/>
          <a:ext cx="11456335" cy="3922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4">
                  <a:extLst>
                    <a:ext uri="{9D8B030D-6E8A-4147-A177-3AD203B41FA5}">
                      <a16:colId xmlns="" xmlns:a16="http://schemas.microsoft.com/office/drawing/2014/main" val="3945844842"/>
                    </a:ext>
                  </a:extLst>
                </a:gridCol>
                <a:gridCol w="2366683">
                  <a:extLst>
                    <a:ext uri="{9D8B030D-6E8A-4147-A177-3AD203B41FA5}">
                      <a16:colId xmlns="" xmlns:a16="http://schemas.microsoft.com/office/drawing/2014/main" val="3830878792"/>
                    </a:ext>
                  </a:extLst>
                </a:gridCol>
                <a:gridCol w="681317">
                  <a:extLst>
                    <a:ext uri="{9D8B030D-6E8A-4147-A177-3AD203B41FA5}">
                      <a16:colId xmlns="" xmlns:a16="http://schemas.microsoft.com/office/drawing/2014/main" val="2762917617"/>
                    </a:ext>
                  </a:extLst>
                </a:gridCol>
                <a:gridCol w="2052918">
                  <a:extLst>
                    <a:ext uri="{9D8B030D-6E8A-4147-A177-3AD203B41FA5}">
                      <a16:colId xmlns="" xmlns:a16="http://schemas.microsoft.com/office/drawing/2014/main" val="3895204064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781788201"/>
                    </a:ext>
                  </a:extLst>
                </a:gridCol>
                <a:gridCol w="2169459">
                  <a:extLst>
                    <a:ext uri="{9D8B030D-6E8A-4147-A177-3AD203B41FA5}">
                      <a16:colId xmlns="" xmlns:a16="http://schemas.microsoft.com/office/drawing/2014/main" val="341769446"/>
                    </a:ext>
                  </a:extLst>
                </a:gridCol>
                <a:gridCol w="1873064">
                  <a:extLst>
                    <a:ext uri="{9D8B030D-6E8A-4147-A177-3AD203B41FA5}">
                      <a16:colId xmlns="" xmlns:a16="http://schemas.microsoft.com/office/drawing/2014/main" val="2193224746"/>
                    </a:ext>
                  </a:extLst>
                </a:gridCol>
              </a:tblGrid>
              <a:tr h="492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S.N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Name of crop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Area (ha)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Variety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Date of sowing / Planting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Date of harvest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Expected yield </a:t>
                      </a:r>
                      <a:r>
                        <a:rPr lang="en-US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(ton/q</a:t>
                      </a: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Mangal" panose="02040503050203030202" pitchFamily="18" charset="0"/>
                        </a:rPr>
                        <a:t>)</a:t>
                      </a:r>
                      <a:endParaRPr lang="en-IN" sz="1800" dirty="0">
                        <a:effectLst/>
                        <a:latin typeface="+mn-lt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8148356"/>
                  </a:ext>
                </a:extLst>
              </a:tr>
              <a:tr h="36376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+mn-lt"/>
                        </a:rPr>
                        <a:t>1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8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9799596"/>
                  </a:ext>
                </a:extLst>
              </a:tr>
              <a:tr h="363761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+mn-lt"/>
                        </a:rPr>
                        <a:t>2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8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1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+mn-lt"/>
                        </a:rPr>
                        <a:t>3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8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0083364"/>
                  </a:ext>
                </a:extLst>
              </a:tr>
              <a:tr h="19406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+mn-lt"/>
                        </a:rPr>
                        <a:t>5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8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0596241"/>
                  </a:ext>
                </a:extLst>
              </a:tr>
              <a:tr h="19406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+mn-lt"/>
                        </a:rPr>
                        <a:t>6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8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6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latin typeface="+mn-lt"/>
                        </a:rPr>
                        <a:t>7</a:t>
                      </a:r>
                      <a:endParaRPr lang="en-IN" sz="1800" b="1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2963280"/>
                  </a:ext>
                </a:extLst>
              </a:tr>
              <a:tr h="1277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N" sz="180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25733940"/>
                  </a:ext>
                </a:extLst>
              </a:tr>
              <a:tr h="339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i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1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291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5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181224-F864-48DF-BB99-F021C06D7A66}"/>
              </a:ext>
            </a:extLst>
          </p:cNvPr>
          <p:cNvSpPr txBox="1"/>
          <p:nvPr/>
        </p:nvSpPr>
        <p:spPr>
          <a:xfrm>
            <a:off x="1" y="202245"/>
            <a:ext cx="12191999" cy="584757"/>
          </a:xfrm>
          <a:prstGeom prst="rect">
            <a:avLst/>
          </a:prstGeom>
          <a:solidFill>
            <a:srgbClr val="FF3399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Additional Activities Planned Including Sponsored Projects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05F6140-4001-480B-8244-DF22E2BF9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250534"/>
              </p:ext>
            </p:extLst>
          </p:nvPr>
        </p:nvGraphicFramePr>
        <p:xfrm>
          <a:off x="211668" y="903672"/>
          <a:ext cx="11758948" cy="3820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146">
                  <a:extLst>
                    <a:ext uri="{9D8B030D-6E8A-4147-A177-3AD203B41FA5}">
                      <a16:colId xmlns:a16="http://schemas.microsoft.com/office/drawing/2014/main" xmlns="" val="2483040336"/>
                    </a:ext>
                  </a:extLst>
                </a:gridCol>
                <a:gridCol w="2028319">
                  <a:extLst>
                    <a:ext uri="{9D8B030D-6E8A-4147-A177-3AD203B41FA5}">
                      <a16:colId xmlns:a16="http://schemas.microsoft.com/office/drawing/2014/main" xmlns="" val="1471952153"/>
                    </a:ext>
                  </a:extLst>
                </a:gridCol>
                <a:gridCol w="3217334">
                  <a:extLst>
                    <a:ext uri="{9D8B030D-6E8A-4147-A177-3AD203B41FA5}">
                      <a16:colId xmlns:a16="http://schemas.microsoft.com/office/drawing/2014/main" xmlns="" val="2915731103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xmlns="" val="2811867832"/>
                    </a:ext>
                  </a:extLst>
                </a:gridCol>
                <a:gridCol w="1159933">
                  <a:extLst>
                    <a:ext uri="{9D8B030D-6E8A-4147-A177-3AD203B41FA5}">
                      <a16:colId xmlns:a16="http://schemas.microsoft.com/office/drawing/2014/main" xmlns="" val="2931689379"/>
                    </a:ext>
                  </a:extLst>
                </a:gridCol>
                <a:gridCol w="3774883">
                  <a:extLst>
                    <a:ext uri="{9D8B030D-6E8A-4147-A177-3AD203B41FA5}">
                      <a16:colId xmlns:a16="http://schemas.microsoft.com/office/drawing/2014/main" xmlns="" val="4262022584"/>
                    </a:ext>
                  </a:extLst>
                </a:gridCol>
              </a:tblGrid>
              <a:tr h="76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S.N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the agency / scheme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activity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Technical </a:t>
                      </a:r>
                      <a:r>
                        <a:rPr lang="en-US" sz="14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outlay (Rs.)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Names of the team members involved</a:t>
                      </a:r>
                      <a:endParaRPr lang="en-IN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1263803"/>
                  </a:ext>
                </a:extLst>
              </a:tr>
              <a:tr h="872437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1</a:t>
                      </a:r>
                      <a:endParaRPr lang="en-IN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IN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2530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2</a:t>
                      </a:r>
                      <a:endParaRPr lang="en-IN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IN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253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IN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IN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9340">
                <a:tc>
                  <a:txBody>
                    <a:bodyPr/>
                    <a:lstStyle/>
                    <a:p>
                      <a:pPr algn="ctr"/>
                      <a:r>
                        <a:rPr lang="en-IN" sz="1400" b="1" dirty="0" smtClean="0"/>
                        <a:t>4</a:t>
                      </a:r>
                      <a:endParaRPr lang="en-IN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IN" sz="1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en-IN" sz="14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1118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9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164145"/>
            <a:ext cx="12191999" cy="523202"/>
          </a:xfrm>
          <a:prstGeom prst="rect">
            <a:avLst/>
          </a:prstGeom>
          <a:solidFill>
            <a:srgbClr val="FF3399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Details Of Activities Planned Under Natural Farming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6DCBC500-692B-4752-BBE9-B1317F87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557390"/>
              </p:ext>
            </p:extLst>
          </p:nvPr>
        </p:nvGraphicFramePr>
        <p:xfrm>
          <a:off x="582506" y="4625016"/>
          <a:ext cx="108030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161">
                  <a:extLst>
                    <a:ext uri="{9D8B030D-6E8A-4147-A177-3AD203B41FA5}">
                      <a16:colId xmlns="" xmlns:a16="http://schemas.microsoft.com/office/drawing/2014/main" val="313857522"/>
                    </a:ext>
                  </a:extLst>
                </a:gridCol>
                <a:gridCol w="2641600"/>
                <a:gridCol w="3679321"/>
                <a:gridCol w="2693963">
                  <a:extLst>
                    <a:ext uri="{9D8B030D-6E8A-4147-A177-3AD203B41FA5}">
                      <a16:colId xmlns="" xmlns:a16="http://schemas.microsoft.com/office/drawing/2014/main" val="195566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Programme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Names of villages selected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Conducted Activities in </a:t>
                      </a:r>
                      <a:r>
                        <a:rPr lang="en-US" dirty="0"/>
                        <a:t>brief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families </a:t>
                      </a:r>
                      <a:r>
                        <a:rPr lang="en-US" dirty="0" smtClean="0"/>
                        <a:t>covered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26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0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Demonstrations</a:t>
                      </a:r>
                    </a:p>
                    <a:p>
                      <a:pPr marL="179388" marR="0" lvl="0" indent="-179388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Training programs</a:t>
                      </a:r>
                    </a:p>
                    <a:p>
                      <a:pPr marL="179388" marR="0" lvl="0" indent="-179388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Awareness programs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---</a:t>
                      </a:r>
                      <a:endParaRPr lang="en-IN" sz="18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181489"/>
            <a:ext cx="545850" cy="56521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844707" y="4023276"/>
            <a:ext cx="6792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Out</a:t>
            </a:r>
            <a:r>
              <a:rPr lang="en-US" sz="2400" b="1" dirty="0">
                <a:solidFill>
                  <a:srgbClr val="7030A0"/>
                </a:solidFill>
              </a:rPr>
              <a:t> scaling of Natural Farming through </a:t>
            </a:r>
            <a:r>
              <a:rPr lang="en-US" sz="2400" b="1" dirty="0" smtClean="0">
                <a:solidFill>
                  <a:srgbClr val="7030A0"/>
                </a:solidFill>
              </a:rPr>
              <a:t>KVKs</a:t>
            </a:r>
            <a:endParaRPr lang="en-IN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="" xmlns:a16="http://schemas.microsoft.com/office/drawing/2014/main" id="{6DCBC500-692B-4752-BBE9-B1317F87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19257"/>
              </p:ext>
            </p:extLst>
          </p:nvPr>
        </p:nvGraphicFramePr>
        <p:xfrm>
          <a:off x="582506" y="1466949"/>
          <a:ext cx="108030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8161">
                  <a:extLst>
                    <a:ext uri="{9D8B030D-6E8A-4147-A177-3AD203B41FA5}">
                      <a16:colId xmlns="" xmlns:a16="http://schemas.microsoft.com/office/drawing/2014/main" val="313857522"/>
                    </a:ext>
                  </a:extLst>
                </a:gridCol>
                <a:gridCol w="2641600"/>
                <a:gridCol w="3679321"/>
                <a:gridCol w="2693963">
                  <a:extLst>
                    <a:ext uri="{9D8B030D-6E8A-4147-A177-3AD203B41FA5}">
                      <a16:colId xmlns="" xmlns:a16="http://schemas.microsoft.com/office/drawing/2014/main" val="1955666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Programme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Names of villages selected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Activities planned in brief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families to be covered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2639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IN" sz="1800" b="0" baseline="0" dirty="0" smtClean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9388" marR="0" lvl="0" indent="-179388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Demonstrations</a:t>
                      </a:r>
                    </a:p>
                    <a:p>
                      <a:pPr marL="179388" marR="0" lvl="0" indent="-179388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Training programs</a:t>
                      </a:r>
                    </a:p>
                    <a:p>
                      <a:pPr marL="179388" marR="0" lvl="0" indent="-179388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7030A0"/>
                          </a:solidFill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Awareness programs</a:t>
                      </a:r>
                      <a:endParaRPr lang="en-IN" sz="1800" b="0" kern="1200" dirty="0" smtClean="0">
                        <a:solidFill>
                          <a:srgbClr val="7030A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rgbClr val="7030A0"/>
                          </a:solidFill>
                        </a:rPr>
                        <a:t>---</a:t>
                      </a:r>
                      <a:endParaRPr lang="en-IN" sz="18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angle 304"/>
          <p:cNvSpPr/>
          <p:nvPr/>
        </p:nvSpPr>
        <p:spPr>
          <a:xfrm>
            <a:off x="11835" y="0"/>
            <a:ext cx="3579812" cy="6858000"/>
          </a:xfrm>
          <a:prstGeom prst="rect">
            <a:avLst/>
          </a:prstGeom>
          <a:solidFill>
            <a:schemeClr val="accent6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05"/>
          <p:cNvGrpSpPr/>
          <p:nvPr/>
        </p:nvGrpSpPr>
        <p:grpSpPr>
          <a:xfrm>
            <a:off x="1017021" y="49523"/>
            <a:ext cx="1569440" cy="1414913"/>
            <a:chOff x="583891" y="1876791"/>
            <a:chExt cx="2743200" cy="2923809"/>
          </a:xfrm>
          <a:noFill/>
        </p:grpSpPr>
        <p:sp>
          <p:nvSpPr>
            <p:cNvPr id="307" name="Oval 306"/>
            <p:cNvSpPr/>
            <p:nvPr/>
          </p:nvSpPr>
          <p:spPr>
            <a:xfrm>
              <a:off x="583891" y="2057400"/>
              <a:ext cx="2743200" cy="27432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716465" y="1876791"/>
              <a:ext cx="2430253" cy="2543986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spc="-300" dirty="0" smtClean="0">
                  <a:solidFill>
                    <a:srgbClr val="FFFF00"/>
                  </a:solidFill>
                </a:rPr>
                <a:t>000</a:t>
              </a:r>
              <a:endParaRPr lang="en-US" sz="5400" b="1" spc="-300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FF00"/>
                  </a:solidFill>
                  <a:latin typeface="Bahnschrift" pitchFamily="34" charset="0"/>
                </a:rPr>
                <a:t>TALUKAS</a:t>
              </a:r>
            </a:p>
          </p:txBody>
        </p:sp>
      </p:grpSp>
      <p:sp>
        <p:nvSpPr>
          <p:cNvPr id="306" name="Rectangle 305"/>
          <p:cNvSpPr/>
          <p:nvPr/>
        </p:nvSpPr>
        <p:spPr>
          <a:xfrm>
            <a:off x="255846" y="1474491"/>
            <a:ext cx="3134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-150" dirty="0">
                <a:solidFill>
                  <a:srgbClr val="FFFF00"/>
                </a:solidFill>
              </a:rPr>
              <a:t>Major Farming Systems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8B6314F-736C-4B8A-A9CC-D1BD55370609}"/>
              </a:ext>
            </a:extLst>
          </p:cNvPr>
          <p:cNvGrpSpPr/>
          <p:nvPr/>
        </p:nvGrpSpPr>
        <p:grpSpPr>
          <a:xfrm>
            <a:off x="3678752" y="404439"/>
            <a:ext cx="3061103" cy="1558170"/>
            <a:chOff x="3935419" y="1144808"/>
            <a:chExt cx="3238500" cy="1861235"/>
          </a:xfrm>
        </p:grpSpPr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xmlns="" id="{7AC42040-8E49-43FD-B4F2-598349F9DFBC}"/>
                </a:ext>
              </a:extLst>
            </p:cNvPr>
            <p:cNvSpPr/>
            <p:nvPr/>
          </p:nvSpPr>
          <p:spPr>
            <a:xfrm>
              <a:off x="3935419" y="1240743"/>
              <a:ext cx="3238500" cy="1765300"/>
            </a:xfrm>
            <a:prstGeom prst="parallelogram">
              <a:avLst>
                <a:gd name="adj" fmla="val 57787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Triangle 12">
              <a:extLst>
                <a:ext uri="{FF2B5EF4-FFF2-40B4-BE49-F238E27FC236}">
                  <a16:creationId xmlns:a16="http://schemas.microsoft.com/office/drawing/2014/main" xmlns="" id="{FF029559-47B7-43C5-98AF-1BF9695B0CA8}"/>
                </a:ext>
              </a:extLst>
            </p:cNvPr>
            <p:cNvSpPr/>
            <p:nvPr/>
          </p:nvSpPr>
          <p:spPr>
            <a:xfrm flipV="1">
              <a:off x="4543747" y="1144808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DD303D0-3475-49E4-811F-3FF12859B825}"/>
              </a:ext>
            </a:extLst>
          </p:cNvPr>
          <p:cNvSpPr txBox="1"/>
          <p:nvPr/>
        </p:nvSpPr>
        <p:spPr>
          <a:xfrm>
            <a:off x="4136176" y="1166381"/>
            <a:ext cx="200390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b="1" spc="-150" dirty="0">
                <a:solidFill>
                  <a:srgbClr val="66FF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Major Crops </a:t>
            </a:r>
          </a:p>
          <a:p>
            <a:r>
              <a:rPr lang="en-US" sz="2000" b="1" spc="-150" dirty="0">
                <a:solidFill>
                  <a:srgbClr val="66FF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and Enterprises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7BE1B4A-9CD4-411B-9B8E-3121FF8ED783}"/>
              </a:ext>
            </a:extLst>
          </p:cNvPr>
          <p:cNvGrpSpPr/>
          <p:nvPr/>
        </p:nvGrpSpPr>
        <p:grpSpPr>
          <a:xfrm>
            <a:off x="3711995" y="1939412"/>
            <a:ext cx="2106249" cy="2385623"/>
            <a:chOff x="3976894" y="2884259"/>
            <a:chExt cx="1879599" cy="2385623"/>
          </a:xfrm>
          <a:solidFill>
            <a:srgbClr val="66FF33"/>
          </a:solidFill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1299C7FD-7A16-425F-B21D-E167E6CAE2BC}"/>
                </a:ext>
              </a:extLst>
            </p:cNvPr>
            <p:cNvSpPr txBox="1"/>
            <p:nvPr/>
          </p:nvSpPr>
          <p:spPr>
            <a:xfrm>
              <a:off x="3976894" y="2884259"/>
              <a:ext cx="1879599" cy="41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kern="1200" dirty="0" smtClean="0"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Name of Crops</a:t>
              </a:r>
              <a:endParaRPr lang="en-IN" sz="18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Flowchart: Process 59">
              <a:extLst>
                <a:ext uri="{FF2B5EF4-FFF2-40B4-BE49-F238E27FC236}">
                  <a16:creationId xmlns:a16="http://schemas.microsoft.com/office/drawing/2014/main" xmlns="" id="{00BE9F71-CECD-47EB-BA90-B290BA33E53B}"/>
                </a:ext>
              </a:extLst>
            </p:cNvPr>
            <p:cNvSpPr/>
            <p:nvPr/>
          </p:nvSpPr>
          <p:spPr>
            <a:xfrm>
              <a:off x="4139207" y="5156959"/>
              <a:ext cx="1402801" cy="11292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53BFA61-8975-48EC-9A68-B3340A2E84BD}"/>
              </a:ext>
            </a:extLst>
          </p:cNvPr>
          <p:cNvGrpSpPr/>
          <p:nvPr/>
        </p:nvGrpSpPr>
        <p:grpSpPr>
          <a:xfrm>
            <a:off x="8897435" y="2061103"/>
            <a:ext cx="2913565" cy="1844770"/>
            <a:chOff x="5620250" y="4865196"/>
            <a:chExt cx="1920306" cy="1844770"/>
          </a:xfrm>
          <a:solidFill>
            <a:srgbClr val="00B0F0"/>
          </a:solidFill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D1A8540-56D9-4561-A37B-93E852D07C9E}"/>
                </a:ext>
              </a:extLst>
            </p:cNvPr>
            <p:cNvSpPr txBox="1"/>
            <p:nvPr/>
          </p:nvSpPr>
          <p:spPr>
            <a:xfrm>
              <a:off x="5620250" y="4865196"/>
              <a:ext cx="1920306" cy="72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 rtl="0" eaLnBrk="1" fontAlgn="ctr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0" u="none" strike="noStrike" dirty="0" smtClean="0">
                  <a:effectLst/>
                  <a:latin typeface="Arial" panose="020B0604020202020204" pitchFamily="34" charset="0"/>
                </a:rPr>
                <a:t>Name of Cropping System</a:t>
              </a:r>
              <a:endParaRPr lang="en-IN" sz="1800" b="1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xmlns="" id="{23435ACF-B29E-45F0-BF32-6975AB7EC885}"/>
                </a:ext>
              </a:extLst>
            </p:cNvPr>
            <p:cNvSpPr/>
            <p:nvPr/>
          </p:nvSpPr>
          <p:spPr>
            <a:xfrm>
              <a:off x="5959189" y="6597043"/>
              <a:ext cx="1402801" cy="112923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C143C44E-8CC8-4B3A-86C1-4B54620D369A}"/>
              </a:ext>
            </a:extLst>
          </p:cNvPr>
          <p:cNvGrpSpPr/>
          <p:nvPr/>
        </p:nvGrpSpPr>
        <p:grpSpPr>
          <a:xfrm>
            <a:off x="5440364" y="4358996"/>
            <a:ext cx="2213255" cy="2327470"/>
            <a:chOff x="8204489" y="3834184"/>
            <a:chExt cx="1995653" cy="2327470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A5F89C02-2674-471E-8DED-B497F1CDD79E}"/>
                </a:ext>
              </a:extLst>
            </p:cNvPr>
            <p:cNvSpPr txBox="1"/>
            <p:nvPr/>
          </p:nvSpPr>
          <p:spPr>
            <a:xfrm>
              <a:off x="8226258" y="4235709"/>
              <a:ext cx="1973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endParaRPr lang="en-IN" sz="16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6F669AE8-DBC5-4C15-AB65-21256B77F8B1}"/>
                </a:ext>
              </a:extLst>
            </p:cNvPr>
            <p:cNvSpPr txBox="1"/>
            <p:nvPr/>
          </p:nvSpPr>
          <p:spPr>
            <a:xfrm>
              <a:off x="8204489" y="3834184"/>
              <a:ext cx="183086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spc="-150" dirty="0">
                  <a:solidFill>
                    <a:schemeClr val="accent4"/>
                  </a:solidFill>
                </a:rPr>
                <a:t>Name</a:t>
              </a:r>
            </a:p>
          </p:txBody>
        </p:sp>
        <p:sp>
          <p:nvSpPr>
            <p:cNvPr id="68" name="Flowchart: Process 67">
              <a:extLst>
                <a:ext uri="{FF2B5EF4-FFF2-40B4-BE49-F238E27FC236}">
                  <a16:creationId xmlns:a16="http://schemas.microsoft.com/office/drawing/2014/main" xmlns="" id="{98B174B0-FDAB-46C4-9AF5-311E33F5612F}"/>
                </a:ext>
              </a:extLst>
            </p:cNvPr>
            <p:cNvSpPr/>
            <p:nvPr/>
          </p:nvSpPr>
          <p:spPr>
            <a:xfrm>
              <a:off x="8292724" y="6048731"/>
              <a:ext cx="1402801" cy="112923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36D13D53-57CE-45DA-9677-724D32ADF488}"/>
              </a:ext>
            </a:extLst>
          </p:cNvPr>
          <p:cNvGrpSpPr/>
          <p:nvPr/>
        </p:nvGrpSpPr>
        <p:grpSpPr>
          <a:xfrm>
            <a:off x="9306155" y="501156"/>
            <a:ext cx="2812494" cy="1517939"/>
            <a:chOff x="5672870" y="2570118"/>
            <a:chExt cx="3238500" cy="1861235"/>
          </a:xfrm>
          <a:solidFill>
            <a:srgbClr val="002060"/>
          </a:solidFill>
        </p:grpSpPr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xmlns="" id="{EA78B95D-C315-4F87-8436-3C1436E7813F}"/>
                </a:ext>
              </a:extLst>
            </p:cNvPr>
            <p:cNvSpPr/>
            <p:nvPr/>
          </p:nvSpPr>
          <p:spPr>
            <a:xfrm>
              <a:off x="5672870" y="2666053"/>
              <a:ext cx="3238500" cy="1765300"/>
            </a:xfrm>
            <a:prstGeom prst="parallelogram">
              <a:avLst>
                <a:gd name="adj" fmla="val 577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12">
              <a:extLst>
                <a:ext uri="{FF2B5EF4-FFF2-40B4-BE49-F238E27FC236}">
                  <a16:creationId xmlns:a16="http://schemas.microsoft.com/office/drawing/2014/main" xmlns="" id="{E0EF15CF-7A58-47AF-AE1C-BDFC28087D91}"/>
                </a:ext>
              </a:extLst>
            </p:cNvPr>
            <p:cNvSpPr/>
            <p:nvPr/>
          </p:nvSpPr>
          <p:spPr>
            <a:xfrm flipV="1">
              <a:off x="6281198" y="2570118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A026BB5E-CC21-42E9-A6A8-0528B35FFCB9}"/>
              </a:ext>
            </a:extLst>
          </p:cNvPr>
          <p:cNvGrpSpPr/>
          <p:nvPr/>
        </p:nvGrpSpPr>
        <p:grpSpPr>
          <a:xfrm>
            <a:off x="5938592" y="2853959"/>
            <a:ext cx="3238500" cy="1500607"/>
            <a:chOff x="8615802" y="1828569"/>
            <a:chExt cx="3238500" cy="1745144"/>
          </a:xfrm>
          <a:solidFill>
            <a:srgbClr val="002060"/>
          </a:solidFill>
        </p:grpSpPr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xmlns="" id="{F268196C-DA16-410E-8B17-B43310F67253}"/>
                </a:ext>
              </a:extLst>
            </p:cNvPr>
            <p:cNvSpPr/>
            <p:nvPr/>
          </p:nvSpPr>
          <p:spPr>
            <a:xfrm>
              <a:off x="8615802" y="1924505"/>
              <a:ext cx="3238500" cy="1649208"/>
            </a:xfrm>
            <a:prstGeom prst="parallelogram">
              <a:avLst>
                <a:gd name="adj" fmla="val 577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ight Triangle 12">
              <a:extLst>
                <a:ext uri="{FF2B5EF4-FFF2-40B4-BE49-F238E27FC236}">
                  <a16:creationId xmlns:a16="http://schemas.microsoft.com/office/drawing/2014/main" xmlns="" id="{0127B9EB-23CD-4831-BD71-7AE3A33CC937}"/>
                </a:ext>
              </a:extLst>
            </p:cNvPr>
            <p:cNvSpPr/>
            <p:nvPr/>
          </p:nvSpPr>
          <p:spPr>
            <a:xfrm flipV="1">
              <a:off x="9224130" y="1828569"/>
              <a:ext cx="1358900" cy="800100"/>
            </a:xfrm>
            <a:custGeom>
              <a:avLst/>
              <a:gdLst>
                <a:gd name="connsiteX0" fmla="*/ 0 w 1358900"/>
                <a:gd name="connsiteY0" fmla="*/ 80010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0 w 1358900"/>
                <a:gd name="connsiteY3" fmla="*/ 800100 h 800100"/>
                <a:gd name="connsiteX0" fmla="*/ 320040 w 1358900"/>
                <a:gd name="connsiteY0" fmla="*/ 792480 h 800100"/>
                <a:gd name="connsiteX1" fmla="*/ 0 w 1358900"/>
                <a:gd name="connsiteY1" fmla="*/ 0 h 800100"/>
                <a:gd name="connsiteX2" fmla="*/ 1358900 w 1358900"/>
                <a:gd name="connsiteY2" fmla="*/ 800100 h 800100"/>
                <a:gd name="connsiteX3" fmla="*/ 320040 w 1358900"/>
                <a:gd name="connsiteY3" fmla="*/ 79248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800100">
                  <a:moveTo>
                    <a:pt x="320040" y="792480"/>
                  </a:moveTo>
                  <a:lnTo>
                    <a:pt x="0" y="0"/>
                  </a:lnTo>
                  <a:lnTo>
                    <a:pt x="1358900" y="800100"/>
                  </a:lnTo>
                  <a:lnTo>
                    <a:pt x="320040" y="7924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BB268FB-D1B0-4FF2-9DFB-14B9FB53CF62}"/>
              </a:ext>
            </a:extLst>
          </p:cNvPr>
          <p:cNvSpPr txBox="1"/>
          <p:nvPr/>
        </p:nvSpPr>
        <p:spPr>
          <a:xfrm>
            <a:off x="9501335" y="1151388"/>
            <a:ext cx="18850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92"/>
            <a:r>
              <a:rPr lang="en-US" sz="2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Cropping Systems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5C1E71B-E2BC-4C9F-8142-97401F8A4597}"/>
              </a:ext>
            </a:extLst>
          </p:cNvPr>
          <p:cNvSpPr txBox="1"/>
          <p:nvPr/>
        </p:nvSpPr>
        <p:spPr>
          <a:xfrm>
            <a:off x="6454014" y="3501751"/>
            <a:ext cx="19476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Technical Staff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AFA28F67-BF25-4664-8DBC-313ACF637B28}"/>
              </a:ext>
            </a:extLst>
          </p:cNvPr>
          <p:cNvGrpSpPr/>
          <p:nvPr/>
        </p:nvGrpSpPr>
        <p:grpSpPr>
          <a:xfrm>
            <a:off x="7542230" y="4353761"/>
            <a:ext cx="2292231" cy="2332705"/>
            <a:chOff x="8625895" y="3733846"/>
            <a:chExt cx="2292231" cy="233270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2500FAF1-9874-497D-B569-34D3691F8574}"/>
                </a:ext>
              </a:extLst>
            </p:cNvPr>
            <p:cNvSpPr txBox="1"/>
            <p:nvPr/>
          </p:nvSpPr>
          <p:spPr>
            <a:xfrm>
              <a:off x="8715524" y="4137746"/>
              <a:ext cx="2202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rtl="0" eaLnBrk="1" fontAlgn="t" latinLnBrk="0" hangingPunct="1">
                <a:spcBef>
                  <a:spcPts val="0"/>
                </a:spcBef>
                <a:spcAft>
                  <a:spcPts val="0"/>
                </a:spcAft>
              </a:pPr>
              <a:endParaRPr lang="en-IN" sz="1800" b="0" i="0" u="none" strike="noStrike" dirty="0"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5C34AD7D-7465-4F5C-91AC-BCB5F52F579A}"/>
                </a:ext>
              </a:extLst>
            </p:cNvPr>
            <p:cNvSpPr txBox="1"/>
            <p:nvPr/>
          </p:nvSpPr>
          <p:spPr>
            <a:xfrm>
              <a:off x="8625895" y="3733846"/>
              <a:ext cx="218597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800" b="1" spc="-150" dirty="0">
                  <a:solidFill>
                    <a:schemeClr val="accent4"/>
                  </a:solidFill>
                </a:rPr>
                <a:t>Designation</a:t>
              </a:r>
            </a:p>
          </p:txBody>
        </p:sp>
        <p:sp>
          <p:nvSpPr>
            <p:cNvPr id="81" name="Flowchart: Process 80">
              <a:extLst>
                <a:ext uri="{FF2B5EF4-FFF2-40B4-BE49-F238E27FC236}">
                  <a16:creationId xmlns:a16="http://schemas.microsoft.com/office/drawing/2014/main" xmlns="" id="{54B095D7-6F80-4D37-ADCD-AFC9CD06D8FD}"/>
                </a:ext>
              </a:extLst>
            </p:cNvPr>
            <p:cNvSpPr/>
            <p:nvPr/>
          </p:nvSpPr>
          <p:spPr>
            <a:xfrm>
              <a:off x="8794866" y="5953628"/>
              <a:ext cx="1555760" cy="112923"/>
            </a:xfrm>
            <a:prstGeom prst="flowChart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B6BF7374-C11A-49B0-9993-2D891175ECD3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3" y="156276"/>
            <a:ext cx="545850" cy="565212"/>
          </a:xfrm>
          <a:prstGeom prst="rect">
            <a:avLst/>
          </a:prstGeom>
          <a:noFill/>
        </p:spPr>
      </p:pic>
      <p:pic>
        <p:nvPicPr>
          <p:cNvPr id="52" name="Picture 2" descr="C:\Users\VITTHAL\Desktop\KVKlogo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50" y="161924"/>
            <a:ext cx="706939" cy="60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8161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181224-F864-48DF-BB99-F021C06D7A66}"/>
              </a:ext>
            </a:extLst>
          </p:cNvPr>
          <p:cNvSpPr txBox="1"/>
          <p:nvPr/>
        </p:nvSpPr>
        <p:spPr>
          <a:xfrm>
            <a:off x="1" y="164145"/>
            <a:ext cx="12191999" cy="584757"/>
          </a:xfrm>
          <a:prstGeom prst="rect">
            <a:avLst/>
          </a:prstGeom>
          <a:solidFill>
            <a:srgbClr val="FF3399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Activities In Respect Of FPOs / FPCs and IFS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1AB563F-1ABF-4896-8861-C817BBB9A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11339"/>
              </p:ext>
            </p:extLst>
          </p:nvPr>
        </p:nvGraphicFramePr>
        <p:xfrm>
          <a:off x="466165" y="1288846"/>
          <a:ext cx="11259670" cy="339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576">
                  <a:extLst>
                    <a:ext uri="{9D8B030D-6E8A-4147-A177-3AD203B41FA5}">
                      <a16:colId xmlns="" xmlns:a16="http://schemas.microsoft.com/office/drawing/2014/main" val="223413427"/>
                    </a:ext>
                  </a:extLst>
                </a:gridCol>
                <a:gridCol w="5437592">
                  <a:extLst>
                    <a:ext uri="{9D8B030D-6E8A-4147-A177-3AD203B41FA5}">
                      <a16:colId xmlns="" xmlns:a16="http://schemas.microsoft.com/office/drawing/2014/main" val="3760639803"/>
                    </a:ext>
                  </a:extLst>
                </a:gridCol>
                <a:gridCol w="2666502">
                  <a:extLst>
                    <a:ext uri="{9D8B030D-6E8A-4147-A177-3AD203B41FA5}">
                      <a16:colId xmlns="" xmlns:a16="http://schemas.microsoft.com/office/drawing/2014/main" val="2437776513"/>
                    </a:ext>
                  </a:extLst>
                </a:gridCol>
              </a:tblGrid>
              <a:tr h="81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No. of new FPOs / FPCs to be formed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No. members)</a:t>
                      </a:r>
                      <a:endParaRPr lang="en-IN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No. of already formed FPOs / FPCs if any with major commodities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No. of members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IN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Type of support to be provided by KVK</a:t>
                      </a:r>
                      <a:endParaRPr lang="en-IN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378832"/>
                  </a:ext>
                </a:extLst>
              </a:tr>
              <a:tr h="1288105">
                <a:tc row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--</a:t>
                      </a:r>
                      <a:endParaRPr lang="en-IN" dirty="0" smtClean="0"/>
                    </a:p>
                    <a:p>
                      <a:pPr algn="ctr"/>
                      <a:r>
                        <a:rPr lang="en-IN" dirty="0" smtClean="0"/>
                        <a:t>(Members: </a:t>
                      </a:r>
                      <a:r>
                        <a:rPr lang="en-IN" dirty="0" smtClean="0"/>
                        <a:t>--)</a:t>
                      </a:r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FPO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Name:-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Commodities:-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---- </a:t>
                      </a:r>
                      <a:r>
                        <a:rPr lang="en-IN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endParaRPr lang="en-US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/>
                        <a:t>Trainings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/>
                        <a:t>Awareness</a:t>
                      </a:r>
                      <a:r>
                        <a:rPr lang="en-IN" baseline="0" dirty="0" smtClean="0"/>
                        <a:t> Program</a:t>
                      </a:r>
                      <a:r>
                        <a:rPr lang="en-IN" dirty="0" smtClean="0"/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dirty="0" smtClean="0"/>
                        <a:t>Diagnostic Visit</a:t>
                      </a:r>
                      <a:r>
                        <a:rPr lang="en-IN" baseline="0" dirty="0" smtClean="0"/>
                        <a:t> </a:t>
                      </a:r>
                      <a:endParaRPr lang="en-IN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-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7703265"/>
                  </a:ext>
                </a:extLst>
              </a:tr>
              <a:tr h="1288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FPO</a:t>
                      </a:r>
                      <a:r>
                        <a:rPr lang="en-IN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Name:-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Commodities:-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IN" sz="18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--- </a:t>
                      </a:r>
                      <a:r>
                        <a:rPr lang="en-IN" sz="1800" b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</a:t>
                      </a:r>
                      <a:endParaRPr lang="en-IN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23B443-3E85-4788-9B9A-8281D975CBF1}"/>
              </a:ext>
            </a:extLst>
          </p:cNvPr>
          <p:cNvSpPr txBox="1"/>
          <p:nvPr/>
        </p:nvSpPr>
        <p:spPr>
          <a:xfrm>
            <a:off x="4448988" y="749377"/>
            <a:ext cx="3966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About FPOs / FPCs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162439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40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6B331F-ACCF-44DA-82BC-B17E45D4267A}"/>
              </a:ext>
            </a:extLst>
          </p:cNvPr>
          <p:cNvSpPr txBox="1"/>
          <p:nvPr/>
        </p:nvSpPr>
        <p:spPr>
          <a:xfrm>
            <a:off x="4685272" y="261611"/>
            <a:ext cx="38861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About IFS Models</a:t>
            </a:r>
            <a:endParaRPr lang="en-IN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BBA878EE-6583-4BB8-BB90-9F6AE3067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93894"/>
              </p:ext>
            </p:extLst>
          </p:nvPr>
        </p:nvGraphicFramePr>
        <p:xfrm>
          <a:off x="743430" y="1007029"/>
          <a:ext cx="1125967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85">
                  <a:extLst>
                    <a:ext uri="{9D8B030D-6E8A-4147-A177-3AD203B41FA5}">
                      <a16:colId xmlns="" xmlns:a16="http://schemas.microsoft.com/office/drawing/2014/main" val="223413427"/>
                    </a:ext>
                  </a:extLst>
                </a:gridCol>
                <a:gridCol w="2880283">
                  <a:extLst>
                    <a:ext uri="{9D8B030D-6E8A-4147-A177-3AD203B41FA5}">
                      <a16:colId xmlns="" xmlns:a16="http://schemas.microsoft.com/office/drawing/2014/main" val="3760639803"/>
                    </a:ext>
                  </a:extLst>
                </a:gridCol>
                <a:gridCol w="5362402">
                  <a:extLst>
                    <a:ext uri="{9D8B030D-6E8A-4147-A177-3AD203B41FA5}">
                      <a16:colId xmlns="" xmlns:a16="http://schemas.microsoft.com/office/drawing/2014/main" val="2437776513"/>
                    </a:ext>
                  </a:extLst>
                </a:gridCol>
              </a:tblGrid>
              <a:tr h="368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Name of adopted village</a:t>
                      </a:r>
                      <a:endParaRPr lang="en-IN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No. of IFS models identified / </a:t>
                      </a:r>
                      <a:r>
                        <a:rPr lang="en-US" sz="1600" dirty="0" smtClean="0"/>
                        <a:t>developed</a:t>
                      </a:r>
                      <a:endParaRPr lang="en-I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Major components and area of IFS models</a:t>
                      </a:r>
                      <a:endParaRPr lang="en-IN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237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7703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279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1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26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9EA305-4EC5-47B7-832D-49D8A7B1F97A}"/>
              </a:ext>
            </a:extLst>
          </p:cNvPr>
          <p:cNvSpPr/>
          <p:nvPr/>
        </p:nvSpPr>
        <p:spPr>
          <a:xfrm>
            <a:off x="2899744" y="16933"/>
            <a:ext cx="631710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Arial Narrow" pitchFamily="34" charset="0"/>
              </a:rPr>
              <a:t>Thank You </a:t>
            </a:r>
            <a:endParaRPr lang="en-IN" sz="8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AF50C3-EEF8-4B57-99CD-253190266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841" y="148543"/>
            <a:ext cx="1714502" cy="1224644"/>
          </a:xfrm>
          <a:prstGeom prst="rect">
            <a:avLst/>
          </a:prstGeom>
        </p:spPr>
      </p:pic>
      <p:pic>
        <p:nvPicPr>
          <p:cNvPr id="4099" name="Picture 3" descr="C:\Users\IT-VITTHAL\Downloads\Picture1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921" y="239712"/>
            <a:ext cx="1871476" cy="11334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b="25556"/>
          <a:stretch/>
        </p:blipFill>
        <p:spPr>
          <a:xfrm>
            <a:off x="366085" y="1443943"/>
            <a:ext cx="11419515" cy="46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D85B95-6052-4870-A4F7-A95D8CB835B7}"/>
              </a:ext>
            </a:extLst>
          </p:cNvPr>
          <p:cNvSpPr txBox="1"/>
          <p:nvPr/>
        </p:nvSpPr>
        <p:spPr>
          <a:xfrm>
            <a:off x="0" y="224300"/>
            <a:ext cx="12192000" cy="646313"/>
          </a:xfrm>
          <a:prstGeom prst="rect">
            <a:avLst/>
          </a:prstGeom>
          <a:solidFill>
            <a:srgbClr val="C00000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</a:rPr>
              <a:t>New Initiatives / Highlights of Action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672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2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0931A-1FBD-C8B7-F348-DE5A7EA4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256"/>
            <a:ext cx="12191999" cy="67017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District </a:t>
            </a:r>
            <a:r>
              <a:rPr lang="en-US" sz="2667" b="1" dirty="0" smtClean="0">
                <a:solidFill>
                  <a:schemeClr val="bg1"/>
                </a:solidFill>
              </a:rPr>
              <a:t>Level </a:t>
            </a:r>
            <a:r>
              <a:rPr lang="en-US" sz="2667" b="1" dirty="0">
                <a:solidFill>
                  <a:schemeClr val="bg1"/>
                </a:solidFill>
              </a:rPr>
              <a:t>Need </a:t>
            </a:r>
            <a:r>
              <a:rPr lang="en-US" sz="2667" b="1" dirty="0" smtClean="0">
                <a:solidFill>
                  <a:schemeClr val="bg1"/>
                </a:solidFill>
              </a:rPr>
              <a:t>Assessment </a:t>
            </a:r>
            <a:r>
              <a:rPr lang="en-US" sz="2667" b="1" dirty="0">
                <a:solidFill>
                  <a:schemeClr val="bg1"/>
                </a:solidFill>
              </a:rPr>
              <a:t>and </a:t>
            </a:r>
            <a:r>
              <a:rPr lang="en-US" sz="2667" b="1" dirty="0" smtClean="0">
                <a:solidFill>
                  <a:schemeClr val="bg1"/>
                </a:solidFill>
              </a:rPr>
              <a:t>Planning </a:t>
            </a:r>
            <a:r>
              <a:rPr lang="en-US" sz="2667" b="1" dirty="0">
                <a:solidFill>
                  <a:schemeClr val="bg1"/>
                </a:solidFill>
              </a:rPr>
              <a:t>of Activities for </a:t>
            </a:r>
            <a:r>
              <a:rPr lang="en-US" sz="2667" b="1" dirty="0" smtClean="0">
                <a:solidFill>
                  <a:schemeClr val="bg1"/>
                </a:solidFill>
              </a:rPr>
              <a:t>202--</a:t>
            </a:r>
            <a:endParaRPr lang="en-US" sz="2667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" y="214735"/>
            <a:ext cx="545850" cy="565212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83077"/>
              </p:ext>
            </p:extLst>
          </p:nvPr>
        </p:nvGraphicFramePr>
        <p:xfrm>
          <a:off x="284633" y="899235"/>
          <a:ext cx="11677971" cy="2989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869"/>
                <a:gridCol w="4963138"/>
                <a:gridCol w="4439964"/>
              </a:tblGrid>
              <a:tr h="18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Major crops &amp; enterprises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Major problem identified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</a:rPr>
                        <a:t>Identified Thrust Areas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538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Agronomy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7834">
                <a:tc>
                  <a:txBody>
                    <a:bodyPr/>
                    <a:lstStyle/>
                    <a:p>
                      <a:pPr marL="119063" marR="0" lvl="0" indent="-1190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4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Soil Science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2622"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863" marR="0" lvl="0" indent="-1698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4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Plant Protection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412"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dirty="0" smtClean="0">
                        <a:effectLst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smtClean="0">
                          <a:effectLst/>
                        </a:rPr>
                        <a:t> 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5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0931A-1FBD-C8B7-F348-DE5A7EA4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2256"/>
            <a:ext cx="12191999" cy="670170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667" b="1" dirty="0">
                <a:solidFill>
                  <a:schemeClr val="bg1"/>
                </a:solidFill>
              </a:rPr>
              <a:t>District </a:t>
            </a:r>
            <a:r>
              <a:rPr lang="en-US" sz="2667" b="1" dirty="0" smtClean="0">
                <a:solidFill>
                  <a:schemeClr val="bg1"/>
                </a:solidFill>
              </a:rPr>
              <a:t>Level </a:t>
            </a:r>
            <a:r>
              <a:rPr lang="en-US" sz="2667" b="1" dirty="0">
                <a:solidFill>
                  <a:schemeClr val="bg1"/>
                </a:solidFill>
              </a:rPr>
              <a:t>Need </a:t>
            </a:r>
            <a:r>
              <a:rPr lang="en-US" sz="2667" b="1" dirty="0" smtClean="0">
                <a:solidFill>
                  <a:schemeClr val="bg1"/>
                </a:solidFill>
              </a:rPr>
              <a:t>Assessment </a:t>
            </a:r>
            <a:r>
              <a:rPr lang="en-US" sz="2667" b="1" dirty="0">
                <a:solidFill>
                  <a:schemeClr val="bg1"/>
                </a:solidFill>
              </a:rPr>
              <a:t>and </a:t>
            </a:r>
            <a:r>
              <a:rPr lang="en-US" sz="2667" b="1" dirty="0" smtClean="0">
                <a:solidFill>
                  <a:schemeClr val="bg1"/>
                </a:solidFill>
              </a:rPr>
              <a:t>Planning </a:t>
            </a:r>
            <a:r>
              <a:rPr lang="en-US" sz="2667" b="1" dirty="0">
                <a:solidFill>
                  <a:schemeClr val="bg1"/>
                </a:solidFill>
              </a:rPr>
              <a:t>of Activities for </a:t>
            </a:r>
            <a:r>
              <a:rPr lang="en-US" sz="2667" b="1" dirty="0" smtClean="0">
                <a:solidFill>
                  <a:schemeClr val="bg1"/>
                </a:solidFill>
              </a:rPr>
              <a:t>202--</a:t>
            </a:r>
            <a:endParaRPr lang="en-US" sz="2667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" y="214735"/>
            <a:ext cx="545850" cy="565212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715635"/>
              </p:ext>
            </p:extLst>
          </p:nvPr>
        </p:nvGraphicFramePr>
        <p:xfrm>
          <a:off x="370887" y="1001849"/>
          <a:ext cx="11423176" cy="3657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5235"/>
                <a:gridCol w="4854850"/>
                <a:gridCol w="4343091"/>
              </a:tblGrid>
              <a:tr h="1853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Major crops &amp; enterprises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Major problem identified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Identified Thrust Areas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404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Animal Science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1320"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4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Home Science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082"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04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Agricultural Extension</a:t>
                      </a:r>
                      <a:endParaRPr lang="en-US" sz="13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96852"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-1190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470" marR="30470" marT="507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6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="" xmlns:a16="http://schemas.microsoft.com/office/drawing/2014/main" id="{E81E15AB-728C-4047-B223-72C0691B6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486753"/>
              </p:ext>
            </p:extLst>
          </p:nvPr>
        </p:nvGraphicFramePr>
        <p:xfrm>
          <a:off x="346842" y="1284228"/>
          <a:ext cx="11540365" cy="4427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607">
                  <a:extLst>
                    <a:ext uri="{9D8B030D-6E8A-4147-A177-3AD203B41FA5}">
                      <a16:colId xmlns="" xmlns:a16="http://schemas.microsoft.com/office/drawing/2014/main" val="3428897268"/>
                    </a:ext>
                  </a:extLst>
                </a:gridCol>
                <a:gridCol w="2917918">
                  <a:extLst>
                    <a:ext uri="{9D8B030D-6E8A-4147-A177-3AD203B41FA5}">
                      <a16:colId xmlns="" xmlns:a16="http://schemas.microsoft.com/office/drawing/2014/main" val="995876186"/>
                    </a:ext>
                  </a:extLst>
                </a:gridCol>
                <a:gridCol w="2020658">
                  <a:extLst>
                    <a:ext uri="{9D8B030D-6E8A-4147-A177-3AD203B41FA5}">
                      <a16:colId xmlns="" xmlns:a16="http://schemas.microsoft.com/office/drawing/2014/main" val="4001541448"/>
                    </a:ext>
                  </a:extLst>
                </a:gridCol>
                <a:gridCol w="1923394">
                  <a:extLst>
                    <a:ext uri="{9D8B030D-6E8A-4147-A177-3AD203B41FA5}">
                      <a16:colId xmlns="" xmlns:a16="http://schemas.microsoft.com/office/drawing/2014/main" val="3631792823"/>
                    </a:ext>
                  </a:extLst>
                </a:gridCol>
                <a:gridCol w="1923394">
                  <a:extLst>
                    <a:ext uri="{9D8B030D-6E8A-4147-A177-3AD203B41FA5}">
                      <a16:colId xmlns="" xmlns:a16="http://schemas.microsoft.com/office/drawing/2014/main" val="3680433174"/>
                    </a:ext>
                  </a:extLst>
                </a:gridCol>
                <a:gridCol w="1923394">
                  <a:extLst>
                    <a:ext uri="{9D8B030D-6E8A-4147-A177-3AD203B41FA5}">
                      <a16:colId xmlns="" xmlns:a16="http://schemas.microsoft.com/office/drawing/2014/main" val="3855458568"/>
                    </a:ext>
                  </a:extLst>
                </a:gridCol>
              </a:tblGrid>
              <a:tr h="370838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S. No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Activity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No. of </a:t>
                      </a:r>
                      <a:r>
                        <a:rPr lang="en-US" sz="1800" b="1" dirty="0" smtClean="0">
                          <a:latin typeface="Arial Narrow" pitchFamily="34" charset="0"/>
                          <a:cs typeface="Times New Roman" pitchFamily="18" charset="0"/>
                        </a:rPr>
                        <a:t>Programmes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</a:rPr>
                        <a:t>No. of Participants</a:t>
                      </a:r>
                      <a:endParaRPr lang="en-IN" sz="1800" b="1" dirty="0"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0012981"/>
                  </a:ext>
                </a:extLst>
              </a:tr>
              <a:tr h="370838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Male </a:t>
                      </a:r>
                      <a:endParaRPr lang="en-IN" sz="1800" b="1" dirty="0">
                        <a:solidFill>
                          <a:srgbClr val="FFFF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Female </a:t>
                      </a:r>
                      <a:endParaRPr lang="en-IN" sz="1800" b="1" dirty="0">
                        <a:solidFill>
                          <a:srgbClr val="FFFF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lang="en-IN" sz="1800" b="1" dirty="0">
                        <a:solidFill>
                          <a:srgbClr val="FFFF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715133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On Farm Trials</a:t>
                      </a:r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77699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Front Line Demonstration</a:t>
                      </a:r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5148993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Cluster Front Line Demonstrations (O &amp; P)</a:t>
                      </a:r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084825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Training Programmes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4603065"/>
                  </a:ext>
                </a:extLst>
              </a:tr>
              <a:tr h="2270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4.1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Farmers / Farm Women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61662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4.2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Rural Youth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3077174"/>
                  </a:ext>
                </a:extLst>
              </a:tr>
              <a:tr h="19533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4.3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Extension Functionaries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7580831"/>
                  </a:ext>
                </a:extLst>
              </a:tr>
              <a:tr h="29629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Arial Narrow" pitchFamily="34" charset="0"/>
                          <a:cs typeface="Times New Roman" pitchFamily="18" charset="0"/>
                        </a:rPr>
                        <a:t>Extension Activities (Major)</a:t>
                      </a:r>
                      <a:endParaRPr lang="en-IN" sz="18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IN" sz="1800" b="1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b="1" kern="1200" dirty="0" smtClean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8415" marR="18415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6115028"/>
                  </a:ext>
                </a:extLst>
              </a:tr>
              <a:tr h="40037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  <a:endParaRPr lang="en-IN" sz="2000" b="1" dirty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lang="en-IN" sz="2400" b="1" dirty="0">
                        <a:solidFill>
                          <a:srgbClr val="FF000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b" latinLnBrk="0" hangingPunct="1"/>
                      <a:endParaRPr lang="en-US" sz="24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b" latinLnBrk="0" hangingPunct="1"/>
                      <a:endParaRPr lang="en-US" sz="24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b" latinLnBrk="0" hangingPunct="1"/>
                      <a:endParaRPr lang="en-US" sz="24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92" rtl="0" eaLnBrk="1" fontAlgn="b" latinLnBrk="0" hangingPunct="1"/>
                      <a:endParaRPr lang="en-US" sz="2400" b="1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18666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5D85B95-6052-4870-A4F7-A95D8CB835B7}"/>
              </a:ext>
            </a:extLst>
          </p:cNvPr>
          <p:cNvSpPr txBox="1"/>
          <p:nvPr/>
        </p:nvSpPr>
        <p:spPr>
          <a:xfrm>
            <a:off x="0" y="224300"/>
            <a:ext cx="12192000" cy="646313"/>
          </a:xfrm>
          <a:prstGeom prst="rect">
            <a:avLst/>
          </a:prstGeom>
          <a:solidFill>
            <a:srgbClr val="FFFF00"/>
          </a:solidFill>
        </p:spPr>
        <p:txBody>
          <a:bodyPr wrap="square" lIns="91419" tIns="45711" rIns="91419" bIns="457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Summary of Action Plan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202--</a:t>
            </a:r>
            <a:endParaRPr lang="en-IN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0" y="26721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9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9DDEC24-6432-D3AC-7E23-1C2AAFD3B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43346"/>
              </p:ext>
            </p:extLst>
          </p:nvPr>
        </p:nvGraphicFramePr>
        <p:xfrm>
          <a:off x="465667" y="1363134"/>
          <a:ext cx="11049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866">
                  <a:extLst>
                    <a:ext uri="{9D8B030D-6E8A-4147-A177-3AD203B41FA5}">
                      <a16:colId xmlns:a16="http://schemas.microsoft.com/office/drawing/2014/main" xmlns="" val="319312218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631764137"/>
                    </a:ext>
                  </a:extLst>
                </a:gridCol>
                <a:gridCol w="1136651">
                  <a:extLst>
                    <a:ext uri="{9D8B030D-6E8A-4147-A177-3AD203B41FA5}">
                      <a16:colId xmlns:a16="http://schemas.microsoft.com/office/drawing/2014/main" xmlns="" val="271943609"/>
                    </a:ext>
                  </a:extLst>
                </a:gridCol>
                <a:gridCol w="1085115">
                  <a:extLst>
                    <a:ext uri="{9D8B030D-6E8A-4147-A177-3AD203B41FA5}">
                      <a16:colId xmlns:a16="http://schemas.microsoft.com/office/drawing/2014/main" xmlns="" val="1094267622"/>
                    </a:ext>
                  </a:extLst>
                </a:gridCol>
                <a:gridCol w="1602436">
                  <a:extLst>
                    <a:ext uri="{9D8B030D-6E8A-4147-A177-3AD203B41FA5}">
                      <a16:colId xmlns:a16="http://schemas.microsoft.com/office/drawing/2014/main" xmlns="" val="2409139877"/>
                    </a:ext>
                  </a:extLst>
                </a:gridCol>
                <a:gridCol w="1526732">
                  <a:extLst>
                    <a:ext uri="{9D8B030D-6E8A-4147-A177-3AD203B41FA5}">
                      <a16:colId xmlns:a16="http://schemas.microsoft.com/office/drawing/2014/main" xmlns="" val="1028622798"/>
                    </a:ext>
                  </a:extLst>
                </a:gridCol>
              </a:tblGrid>
              <a:tr h="5549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Name</a:t>
                      </a: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Designation &amp; Discipline</a:t>
                      </a: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OFT</a:t>
                      </a: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FLD</a:t>
                      </a: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Farmer Training</a:t>
                      </a: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In-service training</a:t>
                      </a: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930676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SMS (Agronomy)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390173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SMS (Soil Science)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3971935"/>
                  </a:ext>
                </a:extLst>
              </a:tr>
              <a:tr h="289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SMS (Plant Protection)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95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SMS (Home Science)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SMS (</a:t>
                      </a:r>
                      <a:r>
                        <a:rPr lang="en-US" sz="1800" b="1" dirty="0" err="1" smtClean="0">
                          <a:solidFill>
                            <a:srgbClr val="0000FF"/>
                          </a:solidFill>
                        </a:rPr>
                        <a:t>Agril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. Extension)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</a:rPr>
                        <a:t>SMS (Animal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</a:rPr>
                        <a:t> Science)</a:t>
                      </a:r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rgbClr val="0000FF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10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IN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74295" marR="7429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A680931A-1FBD-C8B7-F348-DE5A7EA48E19}"/>
              </a:ext>
            </a:extLst>
          </p:cNvPr>
          <p:cNvSpPr txBox="1">
            <a:spLocks/>
          </p:cNvSpPr>
          <p:nvPr/>
        </p:nvSpPr>
        <p:spPr>
          <a:xfrm>
            <a:off x="0" y="162256"/>
            <a:ext cx="12191999" cy="61769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Action Plan </a:t>
            </a:r>
            <a:r>
              <a:rPr lang="en-US" sz="2800" b="1" dirty="0" smtClean="0">
                <a:solidFill>
                  <a:schemeClr val="bg1"/>
                </a:solidFill>
              </a:rPr>
              <a:t>202--</a:t>
            </a:r>
            <a:endParaRPr lang="en-US" sz="2667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32A061-2B71-408F-8E5A-3CAEF3676940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" y="174834"/>
            <a:ext cx="545850" cy="565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1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12055</TotalTime>
  <Words>2540</Words>
  <Application>Microsoft Office PowerPoint</Application>
  <PresentationFormat>Widescreen</PresentationFormat>
  <Paragraphs>734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1" baseType="lpstr">
      <vt:lpstr>Arial Unicode MS</vt:lpstr>
      <vt:lpstr>Aharoni</vt:lpstr>
      <vt:lpstr>Arial</vt:lpstr>
      <vt:lpstr>Arial Black</vt:lpstr>
      <vt:lpstr>Arial Narrow</vt:lpstr>
      <vt:lpstr>Arial Rounded MT Bold</vt:lpstr>
      <vt:lpstr>Bahnschrift</vt:lpstr>
      <vt:lpstr>Bahnschrift SemiBold</vt:lpstr>
      <vt:lpstr>Bahnschrift SemiBold SemiConden</vt:lpstr>
      <vt:lpstr>Book Antiqua</vt:lpstr>
      <vt:lpstr>Calibri</vt:lpstr>
      <vt:lpstr>Franklin Gothic Demi</vt:lpstr>
      <vt:lpstr>Mangal</vt:lpstr>
      <vt:lpstr>Open Sans</vt:lpstr>
      <vt:lpstr>Segoe UI Black</vt:lpstr>
      <vt:lpstr>Symbol</vt:lpstr>
      <vt:lpstr>Times New Roman</vt:lpstr>
      <vt:lpstr>Wingdings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District Level Need Assessment and Planning of Activities for 202--</vt:lpstr>
      <vt:lpstr>District Level Need Assessment and Planning of Activities for 202--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JHON Doe</dc:title>
  <dc:creator>MD Junaed</dc:creator>
  <cp:lastModifiedBy>ATARI PUNE 3</cp:lastModifiedBy>
  <cp:revision>1113</cp:revision>
  <cp:lastPrinted>2023-05-06T09:33:21Z</cp:lastPrinted>
  <dcterms:created xsi:type="dcterms:W3CDTF">2016-04-01T19:13:22Z</dcterms:created>
  <dcterms:modified xsi:type="dcterms:W3CDTF">2023-10-26T05:59:42Z</dcterms:modified>
</cp:coreProperties>
</file>