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478" r:id="rId2"/>
    <p:sldId id="479" r:id="rId3"/>
    <p:sldId id="499" r:id="rId4"/>
    <p:sldId id="483" r:id="rId5"/>
    <p:sldId id="501" r:id="rId6"/>
    <p:sldId id="502" r:id="rId7"/>
    <p:sldId id="484" r:id="rId8"/>
    <p:sldId id="494" r:id="rId9"/>
    <p:sldId id="503" r:id="rId10"/>
    <p:sldId id="504" r:id="rId11"/>
    <p:sldId id="505" r:id="rId12"/>
    <p:sldId id="495" r:id="rId13"/>
    <p:sldId id="486" r:id="rId14"/>
    <p:sldId id="487" r:id="rId15"/>
    <p:sldId id="496" r:id="rId16"/>
    <p:sldId id="497" r:id="rId17"/>
    <p:sldId id="500" r:id="rId18"/>
    <p:sldId id="498" r:id="rId19"/>
    <p:sldId id="506" r:id="rId20"/>
    <p:sldId id="488" r:id="rId2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FFEA"/>
    <a:srgbClr val="FFFFCC"/>
    <a:srgbClr val="99FFCC"/>
    <a:srgbClr val="FDDDD7"/>
    <a:srgbClr val="FCDBD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6D0B4-6968-4F79-8974-4EFF6AD411E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4B002-A3C4-4512-876C-158A5D55D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B978-EDFE-4B77-B8A1-50C342AF9C6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79D0-5262-4330-B56E-7DCAFEE74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47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33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13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23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64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B1A5DA-6CC5-4AF5-B2B2-F09C11C76C1E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11994" y="1735889"/>
            <a:ext cx="7525926" cy="809798"/>
          </a:xfrm>
          <a:prstGeom prst="rect">
            <a:avLst/>
          </a:prstGeom>
          <a:noFill/>
        </p:spPr>
        <p:txBody>
          <a:bodyPr wrap="square" lIns="97880" tIns="48939" rIns="97880" bIns="48939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Myanmar Text" pitchFamily="34" charset="0"/>
              </a:rPr>
              <a:t>Annual </a:t>
            </a:r>
            <a:r>
              <a:rPr 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Myanmar Text" pitchFamily="34" charset="0"/>
              </a:rPr>
              <a:t>Zonal Workshop of KVK’s </a:t>
            </a:r>
          </a:p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Myanmar Text" pitchFamily="34" charset="0"/>
              </a:rPr>
              <a:t>(Maharashtra, Gujarat and Goa</a:t>
            </a:r>
            <a:r>
              <a:rPr lang="en-US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Myanmar Text" pitchFamily="34" charset="0"/>
              </a:rPr>
              <a:t>)</a:t>
            </a:r>
            <a:endParaRPr lang="en-US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Myanmar Tex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15077" y="284240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strike="sngStrike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Date</a:t>
            </a:r>
            <a:endParaRPr lang="en-US" sz="2400" b="1" strike="sngStrike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1" name="Picture 30" descr="C:\Users\HP\Desktop\icarlogo.png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5" y="326019"/>
            <a:ext cx="1016802" cy="132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5426" y="4980978"/>
            <a:ext cx="4590815" cy="57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8" b="1" strike="sngStrike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Name</a:t>
            </a:r>
            <a:endParaRPr lang="en-US" sz="1778" b="1" strike="sngStrike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en-US" sz="1383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Senior Scientist &amp; Head</a:t>
            </a:r>
            <a:endParaRPr lang="en-US" sz="1383" b="1" dirty="0">
              <a:solidFill>
                <a:srgbClr val="0070C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BDB0AE-5215-4579-94AB-AD2D88962CB2}"/>
              </a:ext>
            </a:extLst>
          </p:cNvPr>
          <p:cNvSpPr txBox="1"/>
          <p:nvPr/>
        </p:nvSpPr>
        <p:spPr>
          <a:xfrm>
            <a:off x="4731925" y="5686779"/>
            <a:ext cx="7234297" cy="840384"/>
          </a:xfrm>
          <a:prstGeom prst="rect">
            <a:avLst/>
          </a:prstGeom>
          <a:noFill/>
        </p:spPr>
        <p:txBody>
          <a:bodyPr wrap="square" lIns="97880" tIns="48939" rIns="97880" bIns="48939">
            <a:spAutoFit/>
          </a:bodyPr>
          <a:lstStyle/>
          <a:p>
            <a:pPr algn="ctr"/>
            <a:r>
              <a:rPr lang="en-US" sz="1975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KRISHI </a:t>
            </a:r>
            <a:r>
              <a:rPr lang="en-US" sz="1975" b="1" dirty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VIGYAN KENDRA, </a:t>
            </a:r>
            <a:r>
              <a:rPr lang="en-US" sz="1975" b="1" strike="sngStrike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</a:t>
            </a:r>
            <a:endParaRPr lang="en-US" sz="1975" b="1" strike="sngStrike" dirty="0">
              <a:solidFill>
                <a:srgbClr val="008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sz="1284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Address: </a:t>
            </a:r>
            <a:endParaRPr lang="en-US" sz="1284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sz="1086" b="1" dirty="0">
                <a:solidFill>
                  <a:srgbClr val="FF0000"/>
                </a:solidFill>
                <a:latin typeface="Book Antiqua" pitchFamily="18" charset="0"/>
              </a:rPr>
              <a:t>Phone No.: </a:t>
            </a:r>
            <a:r>
              <a:rPr lang="en-US" sz="1086" b="1" dirty="0" smtClean="0">
                <a:latin typeface="Book Antiqua" pitchFamily="18" charset="0"/>
              </a:rPr>
              <a:t>--------------------  </a:t>
            </a:r>
            <a:r>
              <a:rPr lang="en-US" sz="1086" b="1" dirty="0">
                <a:solidFill>
                  <a:srgbClr val="FF0000"/>
                </a:solidFill>
                <a:latin typeface="Book Antiqua" pitchFamily="18" charset="0"/>
              </a:rPr>
              <a:t>Email</a:t>
            </a:r>
            <a:r>
              <a:rPr lang="en-US" sz="1086" dirty="0">
                <a:solidFill>
                  <a:srgbClr val="FF0000"/>
                </a:solidFill>
                <a:latin typeface="Book Antiqua" pitchFamily="18" charset="0"/>
              </a:rPr>
              <a:t>: </a:t>
            </a:r>
            <a:r>
              <a:rPr lang="en-US" sz="1086" b="1" dirty="0" smtClean="0">
                <a:latin typeface="Book Antiqua" pitchFamily="18" charset="0"/>
              </a:rPr>
              <a:t>------------------------</a:t>
            </a:r>
            <a:r>
              <a:rPr lang="en-US" sz="1086" b="1" dirty="0" smtClean="0">
                <a:solidFill>
                  <a:srgbClr val="FF0000"/>
                </a:solidFill>
                <a:latin typeface="Book Antiqua" pitchFamily="18" charset="0"/>
              </a:rPr>
              <a:t>Website</a:t>
            </a:r>
            <a:r>
              <a:rPr lang="en-US" sz="1086" b="1" dirty="0">
                <a:solidFill>
                  <a:srgbClr val="FF0000"/>
                </a:solidFill>
                <a:latin typeface="Book Antiqua" pitchFamily="18" charset="0"/>
              </a:rPr>
              <a:t>: </a:t>
            </a:r>
            <a:r>
              <a:rPr lang="en-US" sz="1086" b="1" dirty="0" smtClean="0">
                <a:latin typeface="Book Antiqua" pitchFamily="18" charset="0"/>
              </a:rPr>
              <a:t>----------------------------</a:t>
            </a:r>
            <a:endParaRPr lang="en-US" sz="1086" dirty="0">
              <a:latin typeface="Book Antiqua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0C85410-FDCF-4FCC-9ACB-51D75E2BCBF9}"/>
              </a:ext>
            </a:extLst>
          </p:cNvPr>
          <p:cNvSpPr txBox="1"/>
          <p:nvPr/>
        </p:nvSpPr>
        <p:spPr>
          <a:xfrm>
            <a:off x="4839287" y="4459843"/>
            <a:ext cx="1620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solidFill>
                  <a:srgbClr val="C00000"/>
                </a:solidFill>
              </a:rPr>
              <a:t>Presented by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6541" y="3676566"/>
            <a:ext cx="6096000" cy="7355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Annual Progress Report: </a:t>
            </a:r>
            <a:r>
              <a:rPr lang="en-US" sz="2000" b="1" strike="sngStrike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Year</a:t>
            </a:r>
            <a:endParaRPr lang="en-US" sz="1600" b="1" strike="sngStrike" dirty="0">
              <a:solidFill>
                <a:srgbClr val="00206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(January-December </a:t>
            </a:r>
            <a:r>
              <a:rPr lang="en-US" b="1" i="1" strike="sngStrike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Year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)</a:t>
            </a:r>
            <a:endParaRPr lang="en-US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2313" y="544286"/>
            <a:ext cx="109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KVK LOGO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77375" y="390397"/>
            <a:ext cx="7749916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ICAR-Agricultural Technology Application Research </a:t>
            </a:r>
            <a:r>
              <a:rPr lang="e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Institute Zone-VIII</a:t>
            </a:r>
            <a:r>
              <a:rPr lang="e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Pune</a:t>
            </a:r>
          </a:p>
        </p:txBody>
      </p:sp>
    </p:spTree>
    <p:extLst>
      <p:ext uri="{BB962C8B-B14F-4D97-AF65-F5344CB8AC3E}">
        <p14:creationId xmlns:p14="http://schemas.microsoft.com/office/powerpoint/2010/main" val="4391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339" y="44624"/>
            <a:ext cx="1190532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Other Extension Activities during the year</a:t>
            </a:r>
            <a:endParaRPr lang="en-IN" dirty="0"/>
          </a:p>
        </p:txBody>
      </p:sp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3025"/>
              </p:ext>
            </p:extLst>
          </p:nvPr>
        </p:nvGraphicFramePr>
        <p:xfrm>
          <a:off x="335361" y="692697"/>
          <a:ext cx="4042234" cy="54309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0859"/>
                <a:gridCol w="2031375"/>
              </a:tblGrid>
              <a:tr h="849737">
                <a:tc>
                  <a:txBody>
                    <a:bodyPr/>
                    <a:lstStyle/>
                    <a:p>
                      <a:r>
                        <a:rPr lang="en-IN" sz="2000" dirty="0"/>
                        <a:t>Extension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86">
                <a:tc>
                  <a:txBody>
                    <a:bodyPr/>
                    <a:lstStyle/>
                    <a:p>
                      <a:r>
                        <a:rPr lang="en-IN" sz="2000" dirty="0"/>
                        <a:t>TV shows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86">
                <a:tc>
                  <a:txBody>
                    <a:bodyPr/>
                    <a:lstStyle/>
                    <a:p>
                      <a:r>
                        <a:rPr lang="en-IN" sz="2000" dirty="0"/>
                        <a:t>Radio talks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737">
                <a:tc>
                  <a:txBody>
                    <a:bodyPr/>
                    <a:lstStyle/>
                    <a:p>
                      <a:r>
                        <a:rPr lang="en-IN" sz="2000" dirty="0"/>
                        <a:t>News paper coverage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737">
                <a:tc>
                  <a:txBody>
                    <a:bodyPr/>
                    <a:lstStyle/>
                    <a:p>
                      <a:r>
                        <a:rPr lang="en-IN" sz="2000" dirty="0"/>
                        <a:t>Extension literature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86">
                <a:tc>
                  <a:txBody>
                    <a:bodyPr/>
                    <a:lstStyle/>
                    <a:p>
                      <a:r>
                        <a:rPr lang="en-IN" sz="2000" dirty="0"/>
                        <a:t>CD/Video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86">
                <a:tc>
                  <a:txBody>
                    <a:bodyPr/>
                    <a:lstStyle/>
                    <a:p>
                      <a:r>
                        <a:rPr lang="en-IN" sz="2000" dirty="0"/>
                        <a:t>Popular articles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86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Success</a:t>
                      </a:r>
                      <a:r>
                        <a:rPr lang="en-IN" sz="2000" baseline="0" dirty="0" smtClean="0"/>
                        <a:t> </a:t>
                      </a:r>
                      <a:r>
                        <a:rPr lang="en-IN" sz="2000" dirty="0" smtClean="0"/>
                        <a:t>Stories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86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Social Media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596" y="301925"/>
            <a:ext cx="1006702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Media Coverage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8177" y="593945"/>
            <a:ext cx="922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Use of </a:t>
            </a:r>
            <a:r>
              <a:rPr lang="en-US" sz="2800" b="1" dirty="0" smtClean="0">
                <a:solidFill>
                  <a:srgbClr val="0000FF"/>
                </a:solidFill>
              </a:rPr>
              <a:t>ICTs for Outreach by KVK in Jan-Dec </a:t>
            </a:r>
            <a:r>
              <a:rPr lang="en-US" sz="2800" b="1" strike="sngStrike" dirty="0" smtClean="0">
                <a:solidFill>
                  <a:srgbClr val="0000FF"/>
                </a:solidFill>
              </a:rPr>
              <a:t>Year</a:t>
            </a:r>
            <a:endParaRPr lang="en-IN" sz="2800" b="1" strike="sngStrike" dirty="0">
              <a:solidFill>
                <a:srgbClr val="0000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37646"/>
              </p:ext>
            </p:extLst>
          </p:nvPr>
        </p:nvGraphicFramePr>
        <p:xfrm>
          <a:off x="854495" y="1200962"/>
          <a:ext cx="10462699" cy="298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100">
                  <a:extLst>
                    <a:ext uri="{9D8B030D-6E8A-4147-A177-3AD203B41FA5}">
                      <a16:colId xmlns="" xmlns:a16="http://schemas.microsoft.com/office/drawing/2014/main" val="2947231012"/>
                    </a:ext>
                  </a:extLst>
                </a:gridCol>
                <a:gridCol w="4868333">
                  <a:extLst>
                    <a:ext uri="{9D8B030D-6E8A-4147-A177-3AD203B41FA5}">
                      <a16:colId xmlns="" xmlns:a16="http://schemas.microsoft.com/office/drawing/2014/main" val="2794902879"/>
                    </a:ext>
                  </a:extLst>
                </a:gridCol>
                <a:gridCol w="4123266">
                  <a:extLst>
                    <a:ext uri="{9D8B030D-6E8A-4147-A177-3AD203B41FA5}">
                      <a16:colId xmlns="" xmlns:a16="http://schemas.microsoft.com/office/drawing/2014/main" val="3389067170"/>
                    </a:ext>
                  </a:extLst>
                </a:gridCol>
              </a:tblGrid>
              <a:tr h="2807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</a:t>
                      </a:r>
                      <a:endParaRPr lang="en-I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 apps/ groups/ website address</a:t>
                      </a:r>
                      <a:endParaRPr lang="en-I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of farmers/ likes/subscriptions/</a:t>
                      </a:r>
                      <a:r>
                        <a:rPr lang="en-US" sz="2000" baseline="0" dirty="0" smtClean="0"/>
                        <a:t> views/ hits</a:t>
                      </a:r>
                      <a:endParaRPr lang="en-IN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240908"/>
                  </a:ext>
                </a:extLst>
              </a:tr>
              <a:tr h="381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WhatsApp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----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5958870"/>
                  </a:ext>
                </a:extLst>
              </a:tr>
              <a:tr h="381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You tube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-----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(Views)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4436136"/>
                  </a:ext>
                </a:extLst>
              </a:tr>
              <a:tr h="3812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Facebook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----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(Followers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1647841"/>
                  </a:ext>
                </a:extLst>
              </a:tr>
              <a:tr h="3812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Twitter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---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(Views)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3734657"/>
                  </a:ext>
                </a:extLst>
              </a:tr>
              <a:tr h="381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KMAS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-----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(No of Farmers)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554809"/>
                  </a:ext>
                </a:extLst>
              </a:tr>
              <a:tr h="381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Website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Website address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-----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(Hits)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94536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8" y="144894"/>
            <a:ext cx="563922" cy="6088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17253" y="144894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0475" y="5179602"/>
            <a:ext cx="1515405" cy="627806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5F63A70-FF9A-4867-B668-268E975D6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3" y="4605867"/>
            <a:ext cx="1819731" cy="5622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45" y="6049283"/>
            <a:ext cx="631295" cy="6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1250644" y="733425"/>
            <a:ext cx="10072914" cy="584757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Production and supply of technology inputs from KVK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2" y="167363"/>
            <a:ext cx="603957" cy="56606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3F19AE-62D6-439F-9AAC-2E603BBB083F}"/>
              </a:ext>
            </a:extLst>
          </p:cNvPr>
          <p:cNvSpPr txBox="1"/>
          <p:nvPr/>
        </p:nvSpPr>
        <p:spPr>
          <a:xfrm>
            <a:off x="2220208" y="4373456"/>
            <a:ext cx="756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Performance of Demonstration Units at KVK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xmlns="" id="{AAABB95F-99E7-486D-9CBB-4F64EF377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70068"/>
              </p:ext>
            </p:extLst>
          </p:nvPr>
        </p:nvGraphicFramePr>
        <p:xfrm>
          <a:off x="621290" y="5117916"/>
          <a:ext cx="11336839" cy="986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76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60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 of the demonstration unit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Name of the product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Production during the year </a:t>
                      </a:r>
                      <a:r>
                        <a:rPr lang="en-US" sz="1600" dirty="0" smtClean="0"/>
                        <a:t>2023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Net profit realized (Rs)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94272"/>
              </p:ext>
            </p:extLst>
          </p:nvPr>
        </p:nvGraphicFramePr>
        <p:xfrm>
          <a:off x="472828" y="1318182"/>
          <a:ext cx="11393715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5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47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5531"/>
                <a:gridCol w="2784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557"/>
              </a:tblGrid>
              <a:tr h="253117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Name of the input</a:t>
                      </a:r>
                      <a:endParaRPr lang="en-IN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Variety / Breed / species, etc</a:t>
                      </a:r>
                      <a:endParaRPr lang="en-IN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Production</a:t>
                      </a:r>
                      <a:endParaRPr lang="en-IN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Supplied to No. of farmers</a:t>
                      </a:r>
                      <a:endParaRPr lang="en-IN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Value (Rs)</a:t>
                      </a:r>
                      <a:endParaRPr lang="en-IN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447">
                <a:tc>
                  <a:txBody>
                    <a:bodyPr/>
                    <a:lstStyle/>
                    <a:p>
                      <a:r>
                        <a:rPr lang="en-IN" sz="1600" dirty="0"/>
                        <a:t>Seeds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r>
                        <a:rPr lang="en-IN" sz="1600" dirty="0"/>
                        <a:t>Planting material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r>
                        <a:rPr lang="en-IN" sz="1600" dirty="0"/>
                        <a:t>Bio-products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r>
                        <a:rPr lang="en-IN" sz="1600" dirty="0"/>
                        <a:t>Livestock material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Value Addition</a:t>
                      </a:r>
                      <a:endParaRPr lang="en-IN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80395A5-8BC5-4744-8187-0EB17FE19054}"/>
              </a:ext>
            </a:extLst>
          </p:cNvPr>
          <p:cNvSpPr txBox="1"/>
          <p:nvPr/>
        </p:nvSpPr>
        <p:spPr>
          <a:xfrm>
            <a:off x="-92007" y="144480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IN" sz="11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IN" sz="11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14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16902"/>
              </p:ext>
            </p:extLst>
          </p:nvPr>
        </p:nvGraphicFramePr>
        <p:xfrm>
          <a:off x="456563" y="1320142"/>
          <a:ext cx="11270801" cy="14777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0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2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97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651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Name of the sponsoring agency</a:t>
                      </a:r>
                      <a:endParaRPr lang="en-IN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Type of activity</a:t>
                      </a:r>
                      <a:endParaRPr lang="en-IN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Role of KVK</a:t>
                      </a:r>
                      <a:endParaRPr lang="en-IN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No. of farmers benefited</a:t>
                      </a:r>
                      <a:endParaRPr lang="en-IN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Financial support if any (Rs)</a:t>
                      </a:r>
                      <a:endParaRPr lang="en-IN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301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ATMA</a:t>
                      </a:r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err="1" smtClean="0"/>
                        <a:t>Ranbhaji</a:t>
                      </a:r>
                      <a:r>
                        <a:rPr lang="en-IN" sz="1400" dirty="0" smtClean="0"/>
                        <a:t> </a:t>
                      </a:r>
                      <a:r>
                        <a:rPr lang="en-IN" sz="1400" dirty="0" err="1" smtClean="0"/>
                        <a:t>Mahotsav</a:t>
                      </a:r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Planning</a:t>
                      </a:r>
                      <a:r>
                        <a:rPr lang="en-IN" sz="1400" baseline="0" dirty="0" smtClean="0"/>
                        <a:t> &amp; Conducting Agency</a:t>
                      </a:r>
                      <a:endParaRPr lang="en-IN" sz="14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301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err="1" smtClean="0"/>
                        <a:t>Panchayat</a:t>
                      </a:r>
                      <a:r>
                        <a:rPr lang="en-IN" sz="1400" dirty="0" smtClean="0"/>
                        <a:t>  </a:t>
                      </a:r>
                      <a:r>
                        <a:rPr lang="en-IN" sz="1400" dirty="0" err="1" smtClean="0"/>
                        <a:t>Samiti</a:t>
                      </a:r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Workshop on Organic Farming</a:t>
                      </a:r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Planning</a:t>
                      </a:r>
                      <a:r>
                        <a:rPr lang="en-IN" sz="1400" baseline="0" dirty="0" smtClean="0"/>
                        <a:t> &amp; Conducting Agency</a:t>
                      </a:r>
                      <a:endParaRPr lang="en-IN" sz="14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1033305" y="735385"/>
            <a:ext cx="10101943" cy="584757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Details of collaborative activities conducted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3" y="452354"/>
            <a:ext cx="603957" cy="566062"/>
          </a:xfrm>
          <a:prstGeom prst="rect">
            <a:avLst/>
          </a:prstGeom>
          <a:noFill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D865BDF-F5C2-49D8-9AE7-66112A8A0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52586"/>
              </p:ext>
            </p:extLst>
          </p:nvPr>
        </p:nvGraphicFramePr>
        <p:xfrm>
          <a:off x="180976" y="4278139"/>
          <a:ext cx="11753850" cy="167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7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3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862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9"/>
                        </a:rPr>
                        <a:t>Awards (KVK/Farmers)</a:t>
                      </a:r>
                      <a:endParaRPr lang="en-IN" sz="1200" dirty="0">
                        <a:latin typeface="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9"/>
                        </a:rPr>
                        <a:t>Name of the award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9"/>
                        </a:rPr>
                        <a:t>Given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9"/>
                        </a:rPr>
                        <a:t>Nature of award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9"/>
                        </a:rPr>
                        <a:t>Given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437755-DA78-4632-9755-A881B7FCC70F}"/>
              </a:ext>
            </a:extLst>
          </p:cNvPr>
          <p:cNvSpPr txBox="1"/>
          <p:nvPr/>
        </p:nvSpPr>
        <p:spPr>
          <a:xfrm>
            <a:off x="839129" y="3579082"/>
            <a:ext cx="10294427" cy="584757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 Narrow" pitchFamily="34" charset="0"/>
              </a:rPr>
              <a:t>Awards and Recognition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0395A5-8BC5-4744-8187-0EB17FE19054}"/>
              </a:ext>
            </a:extLst>
          </p:cNvPr>
          <p:cNvSpPr txBox="1"/>
          <p:nvPr/>
        </p:nvSpPr>
        <p:spPr>
          <a:xfrm>
            <a:off x="478301" y="127188"/>
            <a:ext cx="112119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IN" sz="11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IN" sz="11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46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4491" y="599833"/>
            <a:ext cx="922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Progress of other projects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83048"/>
              </p:ext>
            </p:extLst>
          </p:nvPr>
        </p:nvGraphicFramePr>
        <p:xfrm>
          <a:off x="282306" y="1572796"/>
          <a:ext cx="11736542" cy="458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222">
                  <a:extLst>
                    <a:ext uri="{9D8B030D-6E8A-4147-A177-3AD203B41FA5}">
                      <a16:colId xmlns="" xmlns:a16="http://schemas.microsoft.com/office/drawing/2014/main" val="426191961"/>
                    </a:ext>
                  </a:extLst>
                </a:gridCol>
                <a:gridCol w="2751666"/>
                <a:gridCol w="7393654">
                  <a:extLst>
                    <a:ext uri="{9D8B030D-6E8A-4147-A177-3AD203B41FA5}">
                      <a16:colId xmlns="" xmlns:a16="http://schemas.microsoft.com/office/drawing/2014/main" val="3317646601"/>
                    </a:ext>
                  </a:extLst>
                </a:gridCol>
              </a:tblGrid>
              <a:tr h="5479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the Project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Implemented By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Brief Achievements (2-3 lines)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2258706"/>
                  </a:ext>
                </a:extLst>
              </a:tr>
              <a:tr h="313105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CFLD Oilseed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ICAR-ATARI</a:t>
                      </a:r>
                      <a:r>
                        <a:rPr lang="en-US" baseline="0" dirty="0" smtClean="0"/>
                        <a:t>, Pune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9863" indent="-1698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2153064"/>
                  </a:ext>
                </a:extLst>
              </a:tr>
              <a:tr h="3448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1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59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Agri</a:t>
                      </a:r>
                      <a:r>
                        <a:rPr lang="en-US" b="1" dirty="0" smtClean="0"/>
                        <a:t>-Drone</a:t>
                      </a:r>
                      <a:r>
                        <a:rPr lang="en-US" b="1" baseline="0" dirty="0" smtClean="0"/>
                        <a:t> Project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ICAR-ATARI</a:t>
                      </a:r>
                      <a:r>
                        <a:rPr lang="en-US" b="0" baseline="0" dirty="0" smtClean="0"/>
                        <a:t>, Pune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1992172"/>
                  </a:ext>
                </a:extLst>
              </a:tr>
              <a:tr h="78276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Outscaling</a:t>
                      </a:r>
                      <a:r>
                        <a:rPr lang="en-US" b="1" dirty="0" smtClean="0"/>
                        <a:t> of Natural Farming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470268"/>
                  </a:ext>
                </a:extLst>
              </a:tr>
              <a:tr h="7827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Any </a:t>
                      </a:r>
                      <a:r>
                        <a:rPr lang="en-US" b="1" dirty="0" smtClean="0"/>
                        <a:t>Other (Mention name)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008159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3" y="283394"/>
            <a:ext cx="563922" cy="6088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40602" y="185103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27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010" y="1006952"/>
            <a:ext cx="922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Revolving Fund Status (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In Lakh)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38071"/>
              </p:ext>
            </p:extLst>
          </p:nvPr>
        </p:nvGraphicFramePr>
        <p:xfrm>
          <a:off x="1196087" y="2314547"/>
          <a:ext cx="1007468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484">
                  <a:extLst>
                    <a:ext uri="{9D8B030D-6E8A-4147-A177-3AD203B41FA5}">
                      <a16:colId xmlns="" xmlns:a16="http://schemas.microsoft.com/office/drawing/2014/main" val="4050462437"/>
                    </a:ext>
                  </a:extLst>
                </a:gridCol>
                <a:gridCol w="2013484">
                  <a:extLst>
                    <a:ext uri="{9D8B030D-6E8A-4147-A177-3AD203B41FA5}">
                      <a16:colId xmlns="" xmlns:a16="http://schemas.microsoft.com/office/drawing/2014/main" val="953980356"/>
                    </a:ext>
                  </a:extLst>
                </a:gridCol>
                <a:gridCol w="1440341">
                  <a:extLst>
                    <a:ext uri="{9D8B030D-6E8A-4147-A177-3AD203B41FA5}">
                      <a16:colId xmlns="" xmlns:a16="http://schemas.microsoft.com/office/drawing/2014/main" val="853469089"/>
                    </a:ext>
                  </a:extLst>
                </a:gridCol>
                <a:gridCol w="1946870">
                  <a:extLst>
                    <a:ext uri="{9D8B030D-6E8A-4147-A177-3AD203B41FA5}">
                      <a16:colId xmlns="" xmlns:a16="http://schemas.microsoft.com/office/drawing/2014/main" val="3913684020"/>
                    </a:ext>
                  </a:extLst>
                </a:gridCol>
                <a:gridCol w="2660503">
                  <a:extLst>
                    <a:ext uri="{9D8B030D-6E8A-4147-A177-3AD203B41FA5}">
                      <a16:colId xmlns="" xmlns:a16="http://schemas.microsoft.com/office/drawing/2014/main" val="2615731455"/>
                    </a:ext>
                  </a:extLst>
                </a:gridCol>
              </a:tblGrid>
              <a:tr h="3737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Financial Year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Opening Balance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Income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Closing Balance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086141"/>
                  </a:ext>
                </a:extLst>
              </a:tr>
              <a:tr h="249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2023-24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1025912"/>
                  </a:ext>
                </a:extLst>
              </a:tr>
              <a:tr h="249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2022-23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2021-22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4006172"/>
                  </a:ext>
                </a:extLst>
              </a:tr>
              <a:tr h="249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2020-21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0006107"/>
                  </a:ext>
                </a:extLst>
              </a:tr>
              <a:tr h="249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2019-20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9269564"/>
                  </a:ext>
                </a:extLst>
              </a:tr>
              <a:tr h="249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2018-19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475661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6" y="283393"/>
            <a:ext cx="563922" cy="60882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45813" y="144894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82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3266" y="791719"/>
            <a:ext cx="922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Scientific Advisory Committee (SAC) Status</a:t>
            </a:r>
            <a:endParaRPr lang="en-I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00449"/>
              </p:ext>
            </p:extLst>
          </p:nvPr>
        </p:nvGraphicFramePr>
        <p:xfrm>
          <a:off x="418550" y="1606725"/>
          <a:ext cx="8569862" cy="286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946">
                  <a:extLst>
                    <a:ext uri="{9D8B030D-6E8A-4147-A177-3AD203B41FA5}">
                      <a16:colId xmlns="" xmlns:a16="http://schemas.microsoft.com/office/drawing/2014/main" val="4050462437"/>
                    </a:ext>
                  </a:extLst>
                </a:gridCol>
                <a:gridCol w="3715248">
                  <a:extLst>
                    <a:ext uri="{9D8B030D-6E8A-4147-A177-3AD203B41FA5}">
                      <a16:colId xmlns="" xmlns:a16="http://schemas.microsoft.com/office/drawing/2014/main" val="953980356"/>
                    </a:ext>
                  </a:extLst>
                </a:gridCol>
                <a:gridCol w="3374668">
                  <a:extLst>
                    <a:ext uri="{9D8B030D-6E8A-4147-A177-3AD203B41FA5}">
                      <a16:colId xmlns="" xmlns:a16="http://schemas.microsoft.com/office/drawing/2014/main" val="853469089"/>
                    </a:ext>
                  </a:extLst>
                </a:gridCol>
              </a:tblGrid>
              <a:tr h="638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SAC Date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 for non conduct of SAC (if not conducted)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086141"/>
                  </a:ext>
                </a:extLst>
              </a:tr>
              <a:tr h="370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1025912"/>
                  </a:ext>
                </a:extLst>
              </a:tr>
              <a:tr h="370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4006172"/>
                  </a:ext>
                </a:extLst>
              </a:tr>
              <a:tr h="370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2505243"/>
                  </a:ext>
                </a:extLst>
              </a:tr>
              <a:tr h="370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12251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6" y="283393"/>
            <a:ext cx="563922" cy="60882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45813" y="144894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Goa 28 - 30th July,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2023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9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7534" y="1014563"/>
            <a:ext cx="1016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Constraints and Infrastructure requirements of KVK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3" y="283394"/>
            <a:ext cx="563922" cy="6088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78732" y="283394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4631" y="2362200"/>
            <a:ext cx="890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Fund required for the fencing of KVK farm.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Fund required for demonstration units:</a:t>
            </a:r>
          </a:p>
          <a:p>
            <a:pPr marL="1262063" indent="-4064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Mushroom Cultivation Unit</a:t>
            </a:r>
          </a:p>
          <a:p>
            <a:pPr marL="1262063" indent="-4064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C00000"/>
                </a:solidFill>
              </a:rPr>
              <a:t>Goatry</a:t>
            </a:r>
            <a:r>
              <a:rPr lang="en-US" sz="2800" b="1" dirty="0" smtClean="0">
                <a:solidFill>
                  <a:srgbClr val="C00000"/>
                </a:solidFill>
              </a:rPr>
              <a:t> Unit</a:t>
            </a:r>
          </a:p>
          <a:p>
            <a:pPr marL="1262063" indent="-4064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Poultry Unit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3899" y="76201"/>
            <a:ext cx="11532359" cy="461665"/>
          </a:xfr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Dignitaries visited to KVK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45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304"/>
          <p:cNvSpPr/>
          <p:nvPr/>
        </p:nvSpPr>
        <p:spPr>
          <a:xfrm>
            <a:off x="14284" y="0"/>
            <a:ext cx="3804576" cy="6858000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305"/>
          <p:cNvGrpSpPr/>
          <p:nvPr/>
        </p:nvGrpSpPr>
        <p:grpSpPr>
          <a:xfrm>
            <a:off x="1282493" y="73233"/>
            <a:ext cx="1377419" cy="950007"/>
            <a:chOff x="815297" y="2162176"/>
            <a:chExt cx="2743200" cy="2743200"/>
          </a:xfrm>
          <a:noFill/>
        </p:grpSpPr>
        <p:sp>
          <p:nvSpPr>
            <p:cNvPr id="307" name="Oval 306"/>
            <p:cNvSpPr/>
            <p:nvPr/>
          </p:nvSpPr>
          <p:spPr>
            <a:xfrm>
              <a:off x="815297" y="2162176"/>
              <a:ext cx="2743200" cy="27432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1007292" y="2528495"/>
              <a:ext cx="2232893" cy="177744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strike="sngStrike" spc="-300" dirty="0" smtClean="0">
                  <a:solidFill>
                    <a:srgbClr val="FFFF00"/>
                  </a:solidFill>
                </a:rPr>
                <a:t>Number</a:t>
              </a:r>
              <a:endParaRPr lang="en-US" sz="2000" b="1" strike="sngStrike" spc="-300" dirty="0">
                <a:solidFill>
                  <a:srgbClr val="FFFF00"/>
                </a:solidFill>
              </a:endParaRPr>
            </a:p>
            <a:p>
              <a:pPr algn="ctr"/>
              <a:r>
                <a:rPr lang="en-US" sz="1400" b="1" dirty="0">
                  <a:solidFill>
                    <a:srgbClr val="FFFF00"/>
                  </a:solidFill>
                  <a:latin typeface="Bahnschrift" pitchFamily="34" charset="0"/>
                </a:rPr>
                <a:t>TALUKAS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86CB43D-580C-47FE-9704-18DEAC2B2C9D}"/>
              </a:ext>
            </a:extLst>
          </p:cNvPr>
          <p:cNvSpPr txBox="1"/>
          <p:nvPr/>
        </p:nvSpPr>
        <p:spPr>
          <a:xfrm>
            <a:off x="9053384" y="584889"/>
            <a:ext cx="2712320" cy="5878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7030A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Agro</a:t>
            </a: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-Climatic Zon</a:t>
            </a:r>
            <a:r>
              <a:rPr lang="en-US" sz="2800" b="1" dirty="0">
                <a:solidFill>
                  <a:srgbClr val="7030A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e</a:t>
            </a:r>
            <a:endParaRPr lang="en-US" sz="4000" b="1" dirty="0">
              <a:solidFill>
                <a:srgbClr val="7030A0"/>
              </a:solidFill>
              <a:latin typeface="Arial Narrow" panose="020B0606020202030204" pitchFamily="34" charset="0"/>
              <a:ea typeface="Times New Roman"/>
              <a:cs typeface="Mang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B8A47AA-7160-44D0-B499-08BC13047EA0}"/>
              </a:ext>
            </a:extLst>
          </p:cNvPr>
          <p:cNvSpPr txBox="1"/>
          <p:nvPr/>
        </p:nvSpPr>
        <p:spPr>
          <a:xfrm>
            <a:off x="9224354" y="5521737"/>
            <a:ext cx="293255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strike="sngStrike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Blocks</a:t>
            </a:r>
          </a:p>
          <a:p>
            <a:pPr lvl="1">
              <a:lnSpc>
                <a:spcPct val="115000"/>
              </a:lnSpc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Soil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:</a:t>
            </a:r>
            <a:r>
              <a:rPr lang="en-US" sz="1600" b="1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 </a:t>
            </a:r>
            <a:r>
              <a:rPr lang="en-US" sz="1600" b="1" strike="sngStrike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Laterite</a:t>
            </a:r>
          </a:p>
          <a:p>
            <a:pPr lvl="1">
              <a:lnSpc>
                <a:spcPct val="115000"/>
              </a:lnSpc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Rainfall: </a:t>
            </a:r>
            <a:r>
              <a:rPr lang="en-US" sz="1600" b="1" strike="sngStrike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Assured rainfall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3E00061-4A99-4813-A71D-57A8DCA8A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18564"/>
              </p:ext>
            </p:extLst>
          </p:nvPr>
        </p:nvGraphicFramePr>
        <p:xfrm>
          <a:off x="353211" y="1349546"/>
          <a:ext cx="3133491" cy="224235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81512">
                  <a:extLst>
                    <a:ext uri="{9D8B030D-6E8A-4147-A177-3AD203B41FA5}">
                      <a16:colId xmlns:a16="http://schemas.microsoft.com/office/drawing/2014/main" xmlns="" val="1959866751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xmlns="" val="2316460173"/>
                    </a:ext>
                  </a:extLst>
                </a:gridCol>
                <a:gridCol w="1187245">
                  <a:extLst>
                    <a:ext uri="{9D8B030D-6E8A-4147-A177-3AD203B41FA5}">
                      <a16:colId xmlns:a16="http://schemas.microsoft.com/office/drawing/2014/main" xmlns="" val="1963705158"/>
                    </a:ext>
                  </a:extLst>
                </a:gridCol>
              </a:tblGrid>
              <a:tr h="419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Taluka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Area (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n-US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No. of Villages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304539"/>
                  </a:ext>
                </a:extLst>
              </a:tr>
              <a:tr h="166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6654957"/>
                  </a:ext>
                </a:extLst>
              </a:tr>
              <a:tr h="1668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4769072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2899904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3696582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0130670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2923604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Total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8208349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5742B3D-40DF-4056-82E2-00DC0B874BC5}"/>
              </a:ext>
            </a:extLst>
          </p:cNvPr>
          <p:cNvSpPr txBox="1"/>
          <p:nvPr/>
        </p:nvSpPr>
        <p:spPr>
          <a:xfrm>
            <a:off x="9224353" y="1637671"/>
            <a:ext cx="2263999" cy="41088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sngStrike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Western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 Zone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4D54D72-FEC1-436E-9F3F-5A2555F8B09C}"/>
              </a:ext>
            </a:extLst>
          </p:cNvPr>
          <p:cNvSpPr txBox="1"/>
          <p:nvPr/>
        </p:nvSpPr>
        <p:spPr>
          <a:xfrm>
            <a:off x="9254037" y="3342743"/>
            <a:ext cx="2263999" cy="41088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sngStrike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Eastern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 Zone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413AADA-046A-409A-BF64-5AAC6B37609F}"/>
              </a:ext>
            </a:extLst>
          </p:cNvPr>
          <p:cNvSpPr txBox="1"/>
          <p:nvPr/>
        </p:nvSpPr>
        <p:spPr>
          <a:xfrm>
            <a:off x="9224354" y="5204031"/>
            <a:ext cx="2263999" cy="41088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Central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 Zone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110DAEB-4606-4225-8160-FB205C0736C3}"/>
              </a:ext>
            </a:extLst>
          </p:cNvPr>
          <p:cNvSpPr txBox="1"/>
          <p:nvPr/>
        </p:nvSpPr>
        <p:spPr>
          <a:xfrm>
            <a:off x="9078728" y="2064832"/>
            <a:ext cx="261151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trike="sngStrike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Blocks</a:t>
            </a:r>
            <a:endParaRPr lang="en-US" sz="1800" b="1" strike="sngStrike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  <a:cs typeface="Mangal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Soil:</a:t>
            </a:r>
            <a:r>
              <a:rPr lang="en-US" sz="1600" b="1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 </a:t>
            </a:r>
            <a:r>
              <a:rPr lang="en-US" sz="1600" b="1" strike="sngStrike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Laterite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Rainfall: </a:t>
            </a:r>
            <a:r>
              <a:rPr lang="en-US" sz="1600" b="1" strike="sngStrike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heavy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D55D4FA-C6C2-4A47-8EE6-CB5DD6684D92}"/>
              </a:ext>
            </a:extLst>
          </p:cNvPr>
          <p:cNvSpPr txBox="1"/>
          <p:nvPr/>
        </p:nvSpPr>
        <p:spPr>
          <a:xfrm>
            <a:off x="9078728" y="3810288"/>
            <a:ext cx="3013931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strike="sngStrike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Blocks</a:t>
            </a:r>
          </a:p>
          <a:p>
            <a:pPr marL="457200">
              <a:lnSpc>
                <a:spcPct val="115000"/>
              </a:lnSpc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Soil</a:t>
            </a:r>
            <a:r>
              <a:rPr lang="en-US" sz="1600" b="1" strike="sngStrik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:</a:t>
            </a:r>
            <a:r>
              <a:rPr lang="en-US" sz="1600" b="1" strike="sngStrike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 Medium to deep black </a:t>
            </a:r>
            <a:endParaRPr lang="en-US" sz="1600" b="1" strike="sngStrike" dirty="0">
              <a:solidFill>
                <a:srgbClr val="00B0F0"/>
              </a:solidFill>
              <a:latin typeface="Arial Narrow" panose="020B0606020202030204" pitchFamily="34" charset="0"/>
              <a:cs typeface="Mangal"/>
            </a:endParaRPr>
          </a:p>
          <a:p>
            <a:pPr marL="457200">
              <a:lnSpc>
                <a:spcPct val="115000"/>
              </a:lnSpc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Mangal"/>
              </a:rPr>
              <a:t>Rainfall: </a:t>
            </a:r>
            <a:r>
              <a:rPr lang="en-US" sz="1600" b="1" strike="sngStrike" dirty="0">
                <a:solidFill>
                  <a:srgbClr val="00B0F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Dry eastern zone with precarious rainfall </a:t>
            </a:r>
            <a:endParaRPr lang="en-US" sz="1600" b="1" strike="sngStrike" dirty="0">
              <a:solidFill>
                <a:srgbClr val="00B0F0"/>
              </a:solidFill>
              <a:latin typeface="Arial Narrow" panose="020B0606020202030204" pitchFamily="34" charset="0"/>
              <a:cs typeface="Mang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AE0F266-831B-4C78-B8F8-6ACB5932DA9E}"/>
              </a:ext>
            </a:extLst>
          </p:cNvPr>
          <p:cNvSpPr txBox="1"/>
          <p:nvPr/>
        </p:nvSpPr>
        <p:spPr>
          <a:xfrm>
            <a:off x="644899" y="975384"/>
            <a:ext cx="2472623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Demographic Information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A03B4F-4C62-4488-BE6B-84430BBF7320}"/>
              </a:ext>
            </a:extLst>
          </p:cNvPr>
          <p:cNvSpPr txBox="1"/>
          <p:nvPr/>
        </p:nvSpPr>
        <p:spPr>
          <a:xfrm>
            <a:off x="527124" y="3429187"/>
            <a:ext cx="2472623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Rainfall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5" y="181489"/>
            <a:ext cx="545850" cy="565212"/>
          </a:xfrm>
          <a:prstGeom prst="rect">
            <a:avLst/>
          </a:prstGeom>
          <a:noFill/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46276D13-DCE2-4D89-8303-DC4E1C74E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99053"/>
              </p:ext>
            </p:extLst>
          </p:nvPr>
        </p:nvGraphicFramePr>
        <p:xfrm>
          <a:off x="378378" y="3776257"/>
          <a:ext cx="3088999" cy="42062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91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Month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Rainfall (mm)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Rainy Days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Mangal"/>
                        </a:rPr>
                        <a:t>Total </a:t>
                      </a:r>
                      <a:endParaRPr lang="en-US" sz="180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Times New Roman"/>
                          <a:ea typeface="Times New Roman"/>
                          <a:cs typeface="Mangal"/>
                        </a:rPr>
                        <a:t>1633.3</a:t>
                      </a:r>
                      <a:endParaRPr lang="en-US" sz="105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Mangal"/>
                        </a:rPr>
                        <a:t>101</a:t>
                      </a:r>
                      <a:endParaRPr lang="en-US" sz="120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DC83231-1135-4421-8697-368C5F3AAAF3}"/>
              </a:ext>
            </a:extLst>
          </p:cNvPr>
          <p:cNvSpPr txBox="1"/>
          <p:nvPr/>
        </p:nvSpPr>
        <p:spPr>
          <a:xfrm>
            <a:off x="3489042" y="41171"/>
            <a:ext cx="58401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</a:t>
            </a:r>
            <a:r>
              <a:rPr lang="en-IN" sz="11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Zonal Workshop of Maharashtra, Gujarat and </a:t>
            </a:r>
            <a:r>
              <a:rPr lang="en-IN" sz="11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 </a:t>
            </a:r>
            <a:r>
              <a:rPr lang="en-IN" sz="1100" b="1" strike="sngStrike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Date</a:t>
            </a:r>
            <a:endParaRPr lang="en-IN" sz="1100" b="1" strike="sngStrike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7686" y="1166526"/>
            <a:ext cx="242751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Insert MAP of KVK Jurisdiction Area showing blocks and KVK Headquarters</a:t>
            </a:r>
            <a:endParaRPr lang="en-IN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8860" y="23055"/>
            <a:ext cx="8373140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KVK Profile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9329229" y="1258633"/>
            <a:ext cx="206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Soil Type: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2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9EA305-4EC5-47B7-832D-49D8A7B1F97A}"/>
              </a:ext>
            </a:extLst>
          </p:cNvPr>
          <p:cNvSpPr/>
          <p:nvPr/>
        </p:nvSpPr>
        <p:spPr>
          <a:xfrm>
            <a:off x="2849554" y="352877"/>
            <a:ext cx="6317109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Arial Narrow" pitchFamily="34" charset="0"/>
              </a:rPr>
              <a:t>Thank You </a:t>
            </a:r>
            <a:endParaRPr lang="en-IN" sz="8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AF50C3-EEF8-4B57-99CD-253190266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284" y="560393"/>
            <a:ext cx="1714502" cy="1224644"/>
          </a:xfrm>
          <a:prstGeom prst="rect">
            <a:avLst/>
          </a:prstGeom>
        </p:spPr>
      </p:pic>
      <p:pic>
        <p:nvPicPr>
          <p:cNvPr id="4099" name="Picture 3" descr="C:\Users\IT-VITTHAL\Downloads\Picture1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2944" y="675484"/>
            <a:ext cx="1871476" cy="113347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b="25556"/>
          <a:stretch/>
        </p:blipFill>
        <p:spPr>
          <a:xfrm>
            <a:off x="298352" y="1924050"/>
            <a:ext cx="11419515" cy="4699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3" y="283394"/>
            <a:ext cx="563922" cy="60882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398133" y="216117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54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7017" y="482876"/>
            <a:ext cx="1043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Targets and Achievements of major </a:t>
            </a:r>
            <a:r>
              <a:rPr lang="en-US" sz="2800" b="1" dirty="0" smtClean="0">
                <a:solidFill>
                  <a:srgbClr val="0000FF"/>
                </a:solidFill>
              </a:rPr>
              <a:t>activities: Jan-Dec </a:t>
            </a:r>
            <a:r>
              <a:rPr lang="en-US" sz="2800" b="1" strike="sngStrike" dirty="0" smtClean="0">
                <a:solidFill>
                  <a:srgbClr val="0000FF"/>
                </a:solidFill>
              </a:rPr>
              <a:t>Year</a:t>
            </a:r>
            <a:endParaRPr lang="en-IN" sz="2800" b="1" strike="sngStrike" dirty="0">
              <a:solidFill>
                <a:srgbClr val="0000FF"/>
              </a:solidFill>
            </a:endParaRPr>
          </a:p>
        </p:txBody>
      </p:sp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15726"/>
              </p:ext>
            </p:extLst>
          </p:nvPr>
        </p:nvGraphicFramePr>
        <p:xfrm>
          <a:off x="194602" y="1146541"/>
          <a:ext cx="11802795" cy="546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6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3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1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18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18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06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861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S. No.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Activity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Target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Achievements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Remarks if any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No. of programmes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No. of farmers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No. of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programmes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No. of farmers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OFTs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FLDs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CFLD Pulses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742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CFLD Oilseeds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122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Trainings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PF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RY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Skill Trainings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Sponsored trainings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203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Extension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Other if any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4" y="283394"/>
            <a:ext cx="563922" cy="6088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17253" y="46604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ular Callout 21">
            <a:extLst>
              <a:ext uri="{FF2B5EF4-FFF2-40B4-BE49-F238E27FC236}">
                <a16:creationId xmlns:a16="http://schemas.microsoft.com/office/drawing/2014/main" xmlns="" id="{4DD1C7ED-EC21-4585-BA57-1F93DE95FEA1}"/>
              </a:ext>
            </a:extLst>
          </p:cNvPr>
          <p:cNvSpPr/>
          <p:nvPr/>
        </p:nvSpPr>
        <p:spPr>
          <a:xfrm>
            <a:off x="1264092" y="465895"/>
            <a:ext cx="9716979" cy="490927"/>
          </a:xfrm>
          <a:prstGeom prst="wedgeRectCallout">
            <a:avLst>
              <a:gd name="adj1" fmla="val -7084"/>
              <a:gd name="adj2" fmla="val 650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Most significant achievements of KVK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during: </a:t>
            </a:r>
            <a:r>
              <a:rPr lang="en-US" sz="2800" b="1" strike="sngStrike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Year</a:t>
            </a:r>
            <a:endParaRPr lang="en-US" sz="2800" b="1" strike="sngStrike" dirty="0">
              <a:solidFill>
                <a:srgbClr val="FFFF00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059830D6-C0CD-4A2A-8499-4E1BB463A8B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9" y="371152"/>
            <a:ext cx="545850" cy="565212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D716A3-B0CD-40BA-A046-4153A3046D1F}"/>
              </a:ext>
            </a:extLst>
          </p:cNvPr>
          <p:cNvSpPr/>
          <p:nvPr/>
        </p:nvSpPr>
        <p:spPr>
          <a:xfrm>
            <a:off x="110280" y="1037340"/>
            <a:ext cx="11466369" cy="2444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</a:rPr>
              <a:t>Promotion of </a:t>
            </a:r>
            <a:r>
              <a:rPr lang="en-US" sz="2000" b="1" dirty="0">
                <a:solidFill>
                  <a:srgbClr val="FF0000"/>
                </a:solidFill>
              </a:rPr>
              <a:t>Natural </a:t>
            </a:r>
            <a:r>
              <a:rPr lang="en-US" sz="2000" b="1" dirty="0" smtClean="0">
                <a:solidFill>
                  <a:srgbClr val="FF0000"/>
                </a:solidFill>
              </a:rPr>
              <a:t>Farming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Popularization </a:t>
            </a:r>
            <a:r>
              <a:rPr lang="en-US" sz="2000" b="1" dirty="0">
                <a:solidFill>
                  <a:srgbClr val="002060"/>
                </a:solidFill>
              </a:rPr>
              <a:t>of new variety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Established new Demos</a:t>
            </a:r>
            <a:endParaRPr lang="en-US" sz="20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C83231-1135-4421-8697-368C5F3AAAF3}"/>
              </a:ext>
            </a:extLst>
          </p:cNvPr>
          <p:cNvSpPr txBox="1"/>
          <p:nvPr/>
        </p:nvSpPr>
        <p:spPr>
          <a:xfrm>
            <a:off x="3522652" y="147964"/>
            <a:ext cx="58401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</a:t>
            </a:r>
            <a:r>
              <a:rPr lang="en-IN" sz="11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Zonal Workshop of Maharashtra, Gujarat and </a:t>
            </a:r>
            <a:r>
              <a:rPr lang="en-IN" sz="11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IN" sz="11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844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F2E40A-FE92-4AD4-8A9C-8F88EA286EA8}"/>
              </a:ext>
            </a:extLst>
          </p:cNvPr>
          <p:cNvSpPr/>
          <p:nvPr/>
        </p:nvSpPr>
        <p:spPr>
          <a:xfrm>
            <a:off x="685481" y="284100"/>
            <a:ext cx="2053167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D32EB2-F069-4DA3-8148-A99CBE42B072}"/>
              </a:ext>
            </a:extLst>
          </p:cNvPr>
          <p:cNvSpPr txBox="1"/>
          <p:nvPr/>
        </p:nvSpPr>
        <p:spPr>
          <a:xfrm>
            <a:off x="718533" y="281696"/>
            <a:ext cx="198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Best OFT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DD4295-CD6B-4944-B666-A04174DD5A2B}"/>
              </a:ext>
            </a:extLst>
          </p:cNvPr>
          <p:cNvSpPr txBox="1"/>
          <p:nvPr/>
        </p:nvSpPr>
        <p:spPr>
          <a:xfrm>
            <a:off x="0" y="1044272"/>
            <a:ext cx="33549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Bahnschrift Condensed" pitchFamily="34" charset="0"/>
                <a:cs typeface="Arial" pitchFamily="34" charset="0"/>
              </a:rPr>
              <a:t>Title:-</a:t>
            </a:r>
            <a:endParaRPr lang="en-US" altLang="ko-KR" sz="2800" dirty="0">
              <a:solidFill>
                <a:schemeClr val="bg1"/>
              </a:solidFill>
              <a:latin typeface="Bahnschrift Condensed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9511C2F-E5F2-471F-AD6F-25A0F84BCEA3}"/>
              </a:ext>
            </a:extLst>
          </p:cNvPr>
          <p:cNvSpPr/>
          <p:nvPr/>
        </p:nvSpPr>
        <p:spPr>
          <a:xfrm>
            <a:off x="3693601" y="982717"/>
            <a:ext cx="8136448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C8E32BD7-4A6F-474F-B008-C1B44D361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21667"/>
              </p:ext>
            </p:extLst>
          </p:nvPr>
        </p:nvGraphicFramePr>
        <p:xfrm>
          <a:off x="3626926" y="1138593"/>
          <a:ext cx="820312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7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030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Problem Identified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Technologies assessed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T1:</a:t>
                      </a:r>
                      <a:r>
                        <a:rPr lang="en-US" sz="14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T2:</a:t>
                      </a:r>
                      <a:endParaRPr lang="en-US" sz="14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Year of assess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b="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1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Source of Tech.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41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No. of trials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Critical inputs supplied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80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Farmers  Feedback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E19F5C-5DF3-4850-9AF3-D061871EB31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3" y="157002"/>
            <a:ext cx="656167" cy="731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9628EA-C749-40DB-84DB-E2BBB21FA55C}"/>
              </a:ext>
            </a:extLst>
          </p:cNvPr>
          <p:cNvSpPr/>
          <p:nvPr/>
        </p:nvSpPr>
        <p:spPr>
          <a:xfrm>
            <a:off x="4100004" y="208797"/>
            <a:ext cx="49276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Performance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Technologies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ssessed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D32EB2-F069-4DA3-8148-A99CBE42B072}"/>
              </a:ext>
            </a:extLst>
          </p:cNvPr>
          <p:cNvSpPr txBox="1"/>
          <p:nvPr/>
        </p:nvSpPr>
        <p:spPr>
          <a:xfrm>
            <a:off x="237068" y="830789"/>
            <a:ext cx="11749984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smtClean="0">
                <a:solidFill>
                  <a:srgbClr val="0000FF"/>
                </a:solidFill>
                <a:cs typeface="Arial" pitchFamily="34" charset="0"/>
              </a:rPr>
              <a:t>Introduction:-</a:t>
            </a:r>
            <a:endParaRPr lang="ko-KR" alt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E19F5C-5DF3-4850-9AF3-D061871EB31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7" y="125105"/>
            <a:ext cx="559156" cy="62905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75043"/>
              </p:ext>
            </p:extLst>
          </p:nvPr>
        </p:nvGraphicFramePr>
        <p:xfrm>
          <a:off x="291848" y="2147354"/>
          <a:ext cx="11607619" cy="153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6"/>
                <a:gridCol w="5946368"/>
                <a:gridCol w="807671"/>
                <a:gridCol w="1075267"/>
                <a:gridCol w="787400"/>
                <a:gridCol w="1117180"/>
                <a:gridCol w="784482"/>
                <a:gridCol w="675585"/>
              </a:tblGrid>
              <a:tr h="3862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Technology Assessed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</a:t>
                      </a:r>
                      <a:r>
                        <a:rPr lang="en-US" sz="1400" b="1" baseline="0" dirty="0" smtClean="0"/>
                        <a:t> of pod/ plant 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root nodules/ plant 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Av. Yield (</a:t>
                      </a:r>
                      <a:r>
                        <a:rPr lang="en-US" sz="1400" b="1" dirty="0" err="1" smtClean="0"/>
                        <a:t>qt</a:t>
                      </a:r>
                      <a:r>
                        <a:rPr lang="en-US" sz="1400" b="1" dirty="0" smtClean="0"/>
                        <a:t>/ha)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Cost</a:t>
                      </a:r>
                      <a:r>
                        <a:rPr lang="en-US" sz="1400" b="1" baseline="0" dirty="0" smtClean="0"/>
                        <a:t> of Cultivation (</a:t>
                      </a:r>
                      <a:r>
                        <a:rPr lang="en-US" sz="1400" b="1" baseline="0" dirty="0" err="1" smtClean="0"/>
                        <a:t>Rs</a:t>
                      </a:r>
                      <a:r>
                        <a:rPr lang="en-US" sz="1400" b="1" baseline="0" dirty="0" smtClean="0"/>
                        <a:t>/ha)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Net return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(</a:t>
                      </a:r>
                      <a:r>
                        <a:rPr lang="en-US" sz="1400" b="1" baseline="0" dirty="0" err="1" smtClean="0"/>
                        <a:t>Rs</a:t>
                      </a:r>
                      <a:r>
                        <a:rPr lang="en-US" sz="1400" b="1" baseline="0" dirty="0" smtClean="0"/>
                        <a:t>/ha)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B:C Ratio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6092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T1 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T2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D32EB2-F069-4DA3-8148-A99CBE42B072}"/>
              </a:ext>
            </a:extLst>
          </p:cNvPr>
          <p:cNvSpPr txBox="1"/>
          <p:nvPr/>
        </p:nvSpPr>
        <p:spPr>
          <a:xfrm>
            <a:off x="237068" y="4015392"/>
            <a:ext cx="11741338" cy="523220"/>
          </a:xfrm>
          <a:prstGeom prst="rect">
            <a:avLst/>
          </a:prstGeom>
          <a:solidFill>
            <a:srgbClr val="D5FFEA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cs typeface="Arial" pitchFamily="34" charset="0"/>
              </a:rPr>
              <a:t>Results/Conclusion:- </a:t>
            </a:r>
          </a:p>
          <a:p>
            <a:endParaRPr lang="en-US" altLang="ko-KR" sz="1400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82580"/>
              </p:ext>
            </p:extLst>
          </p:nvPr>
        </p:nvGraphicFramePr>
        <p:xfrm>
          <a:off x="503505" y="2248525"/>
          <a:ext cx="11261599" cy="15531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51562"/>
                <a:gridCol w="1811866"/>
                <a:gridCol w="1898469"/>
                <a:gridCol w="1790326"/>
                <a:gridCol w="1709376"/>
              </a:tblGrid>
              <a:tr h="451542">
                <a:tc rowSpan="2">
                  <a:txBody>
                    <a:bodyPr/>
                    <a:lstStyle/>
                    <a:p>
                      <a:r>
                        <a:rPr lang="en-IN" dirty="0"/>
                        <a:t>Name of </a:t>
                      </a:r>
                      <a:r>
                        <a:rPr lang="en-IN" dirty="0" smtClean="0"/>
                        <a:t>intervention/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Technology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No of beneficiary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% of Adoption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Change in income (</a:t>
                      </a:r>
                      <a:r>
                        <a:rPr lang="en-IN" dirty="0" err="1" smtClean="0"/>
                        <a:t>Rs</a:t>
                      </a:r>
                      <a:r>
                        <a:rPr lang="en-IN" dirty="0" smtClean="0"/>
                        <a:t>/annum)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 dirty="0"/>
                        <a:t>Before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 dirty="0"/>
                        <a:t>After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4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7578" y="1008631"/>
            <a:ext cx="5803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Impact of major Interventions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3603"/>
            <a:ext cx="563922" cy="60882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81275" y="358555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41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30" y="1049187"/>
            <a:ext cx="12034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Technology Recommended to State Department/University for adoption</a:t>
            </a:r>
            <a:endParaRPr lang="en-IN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47570"/>
              </p:ext>
            </p:extLst>
          </p:nvPr>
        </p:nvGraphicFramePr>
        <p:xfrm>
          <a:off x="424870" y="2246920"/>
          <a:ext cx="11404601" cy="1667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51298">
                  <a:extLst>
                    <a:ext uri="{9D8B030D-6E8A-4147-A177-3AD203B41FA5}">
                      <a16:colId xmlns="" xmlns:a16="http://schemas.microsoft.com/office/drawing/2014/main" val="4294681981"/>
                    </a:ext>
                  </a:extLst>
                </a:gridCol>
                <a:gridCol w="2086935">
                  <a:extLst>
                    <a:ext uri="{9D8B030D-6E8A-4147-A177-3AD203B41FA5}">
                      <a16:colId xmlns="" xmlns:a16="http://schemas.microsoft.com/office/drawing/2014/main" val="2184146202"/>
                    </a:ext>
                  </a:extLst>
                </a:gridCol>
                <a:gridCol w="2165853">
                  <a:extLst>
                    <a:ext uri="{9D8B030D-6E8A-4147-A177-3AD203B41FA5}">
                      <a16:colId xmlns="" xmlns:a16="http://schemas.microsoft.com/office/drawing/2014/main" val="1608220138"/>
                    </a:ext>
                  </a:extLst>
                </a:gridCol>
                <a:gridCol w="3600515">
                  <a:extLst>
                    <a:ext uri="{9D8B030D-6E8A-4147-A177-3AD203B41FA5}">
                      <a16:colId xmlns="" xmlns:a16="http://schemas.microsoft.com/office/drawing/2014/main" val="1647327807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Technology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to 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 of recommendation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Response from the</a:t>
                      </a:r>
                      <a:r>
                        <a:rPr lang="en-IN" baseline="0" dirty="0" smtClean="0"/>
                        <a:t> concerned Department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6601831"/>
                  </a:ext>
                </a:extLst>
              </a:tr>
              <a:tr h="1026944">
                <a:tc>
                  <a:txBody>
                    <a:bodyPr/>
                    <a:lstStyle/>
                    <a:p>
                      <a:pPr algn="l"/>
                      <a:endParaRPr lang="en-IN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26222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443745-7E8E-4C22-8667-32F0353542B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0" y="192640"/>
            <a:ext cx="563922" cy="6088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06675" y="159346"/>
            <a:ext cx="721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Zonal Workshop of Maharashtra, Gujarat and </a:t>
            </a:r>
            <a:r>
              <a:rPr lang="en-US" sz="12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</a:t>
            </a:r>
            <a:endParaRPr lang="en-US" sz="1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25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0"/>
            <a:ext cx="11785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Major Extension Activities Conducted during the year</a:t>
            </a:r>
            <a:endParaRPr lang="en-IN" dirty="0"/>
          </a:p>
        </p:txBody>
      </p:sp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09810"/>
              </p:ext>
            </p:extLst>
          </p:nvPr>
        </p:nvGraphicFramePr>
        <p:xfrm>
          <a:off x="203200" y="599420"/>
          <a:ext cx="8331200" cy="62473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0000"/>
                <a:gridCol w="1625600"/>
                <a:gridCol w="1117600"/>
                <a:gridCol w="1930400"/>
                <a:gridCol w="1117600"/>
              </a:tblGrid>
              <a:tr h="619780">
                <a:tc>
                  <a:txBody>
                    <a:bodyPr/>
                    <a:lstStyle/>
                    <a:p>
                      <a:r>
                        <a:rPr lang="en-IN" sz="1600" dirty="0"/>
                        <a:t>Extension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No. of programmes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No. of farmers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Extension person (No.)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b="0" dirty="0" smtClean="0"/>
                        <a:t>Advisory Services</a:t>
                      </a:r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b="0" dirty="0" smtClean="0"/>
                        <a:t>Diagnostic</a:t>
                      </a:r>
                      <a:r>
                        <a:rPr lang="en-IN" sz="1600" b="0" baseline="0" dirty="0" smtClean="0"/>
                        <a:t> Visits</a:t>
                      </a:r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b="0" dirty="0" err="1" smtClean="0"/>
                        <a:t>Kisan</a:t>
                      </a:r>
                      <a:r>
                        <a:rPr lang="en-IN" sz="1600" b="0" dirty="0" smtClean="0"/>
                        <a:t> </a:t>
                      </a:r>
                      <a:r>
                        <a:rPr lang="en-IN" sz="1600" b="0" dirty="0" err="1" smtClean="0"/>
                        <a:t>Mela</a:t>
                      </a:r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b="0" dirty="0" smtClean="0"/>
                        <a:t>Kisan </a:t>
                      </a:r>
                      <a:r>
                        <a:rPr lang="en-IN" sz="1600" b="0" dirty="0" err="1" smtClean="0"/>
                        <a:t>Goshti</a:t>
                      </a:r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b="0" dirty="0" smtClean="0"/>
                        <a:t>Guest Lectures</a:t>
                      </a:r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50">
                <a:tc>
                  <a:txBody>
                    <a:bodyPr/>
                    <a:lstStyle/>
                    <a:p>
                      <a:r>
                        <a:rPr lang="en-IN" sz="1600" b="0" dirty="0" smtClean="0"/>
                        <a:t>Celebration of important Days</a:t>
                      </a:r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Farmers visit to KVK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Exposure Visits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Farmers Club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Exhibition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94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Method Demonstrations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82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Scientist visits</a:t>
                      </a:r>
                      <a:r>
                        <a:rPr lang="en-IN" sz="1600" baseline="0" dirty="0" smtClean="0"/>
                        <a:t> to farmers field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Seminar/ workshop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70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Grand Total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1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12718</TotalTime>
  <Words>867</Words>
  <Application>Microsoft Office PowerPoint</Application>
  <PresentationFormat>Custom</PresentationFormat>
  <Paragraphs>268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Dignitaries visited to KVK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JHON Doe</dc:title>
  <dc:creator>MD Junaed</dc:creator>
  <cp:lastModifiedBy>ATARI</cp:lastModifiedBy>
  <cp:revision>1135</cp:revision>
  <cp:lastPrinted>2023-07-24T05:08:11Z</cp:lastPrinted>
  <dcterms:created xsi:type="dcterms:W3CDTF">2016-04-01T19:13:22Z</dcterms:created>
  <dcterms:modified xsi:type="dcterms:W3CDTF">2023-10-25T12:02:22Z</dcterms:modified>
</cp:coreProperties>
</file>